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439" r:id="rId6"/>
    <p:sldId id="2440" r:id="rId7"/>
    <p:sldId id="260" r:id="rId8"/>
    <p:sldId id="2434" r:id="rId9"/>
    <p:sldId id="258" r:id="rId10"/>
    <p:sldId id="2444" r:id="rId11"/>
    <p:sldId id="2442" r:id="rId12"/>
    <p:sldId id="2433" r:id="rId13"/>
    <p:sldId id="2446" r:id="rId14"/>
    <p:sldId id="2447" r:id="rId15"/>
    <p:sldId id="2448" r:id="rId16"/>
    <p:sldId id="2451" r:id="rId17"/>
    <p:sldId id="2452" r:id="rId18"/>
    <p:sldId id="2449" r:id="rId19"/>
    <p:sldId id="2453" r:id="rId20"/>
    <p:sldId id="244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863E"/>
    <a:srgbClr val="118F41"/>
    <a:srgbClr val="107337"/>
    <a:srgbClr val="107738"/>
    <a:srgbClr val="119041"/>
    <a:srgbClr val="11AF4D"/>
    <a:srgbClr val="8BBA19"/>
    <a:srgbClr val="4AB836"/>
    <a:srgbClr val="107F3B"/>
    <a:srgbClr val="2F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4948" autoAdjust="0"/>
  </p:normalViewPr>
  <p:slideViewPr>
    <p:cSldViewPr snapToGrid="0">
      <p:cViewPr varScale="1">
        <p:scale>
          <a:sx n="82" d="100"/>
          <a:sy n="82" d="100"/>
        </p:scale>
        <p:origin x="643" y="72"/>
      </p:cViewPr>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7/2/2020</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7/2/2020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3</a:t>
            </a:fld>
            <a:endParaRPr lang="en-US" dirty="0"/>
          </a:p>
        </p:txBody>
      </p:sp>
    </p:spTree>
    <p:extLst>
      <p:ext uri="{BB962C8B-B14F-4D97-AF65-F5344CB8AC3E}">
        <p14:creationId xmlns:p14="http://schemas.microsoft.com/office/powerpoint/2010/main" val="235310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4</a:t>
            </a:fld>
            <a:endParaRPr lang="en-US" dirty="0"/>
          </a:p>
        </p:txBody>
      </p:sp>
    </p:spTree>
    <p:extLst>
      <p:ext uri="{BB962C8B-B14F-4D97-AF65-F5344CB8AC3E}">
        <p14:creationId xmlns:p14="http://schemas.microsoft.com/office/powerpoint/2010/main" val="174446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7</a:t>
            </a:fld>
            <a:endParaRPr lang="en-US" dirty="0"/>
          </a:p>
        </p:txBody>
      </p:sp>
    </p:spTree>
    <p:extLst>
      <p:ext uri="{BB962C8B-B14F-4D97-AF65-F5344CB8AC3E}">
        <p14:creationId xmlns:p14="http://schemas.microsoft.com/office/powerpoint/2010/main" val="3574135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13</a:t>
            </a:fld>
            <a:endParaRPr lang="en-US" dirty="0"/>
          </a:p>
        </p:txBody>
      </p:sp>
    </p:spTree>
    <p:extLst>
      <p:ext uri="{BB962C8B-B14F-4D97-AF65-F5344CB8AC3E}">
        <p14:creationId xmlns:p14="http://schemas.microsoft.com/office/powerpoint/2010/main" val="3618558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15</a:t>
            </a:fld>
            <a:endParaRPr lang="en-US" dirty="0"/>
          </a:p>
        </p:txBody>
      </p:sp>
    </p:spTree>
    <p:extLst>
      <p:ext uri="{BB962C8B-B14F-4D97-AF65-F5344CB8AC3E}">
        <p14:creationId xmlns:p14="http://schemas.microsoft.com/office/powerpoint/2010/main" val="1882301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lvl1pPr>
              <a:defRPr/>
            </a:lvl1pPr>
          </a:lstStyle>
          <a:p>
            <a:r>
              <a:rPr lang="en-US" dirty="0"/>
              <a:t>Linh Thuy Phung – June 2020</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4519" y="1189038"/>
            <a:ext cx="11002962" cy="4987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300">
                <a:solidFill>
                  <a:schemeClr val="bg1"/>
                </a:solidFill>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id="{5BC6E0AC-4834-46AF-A953-9EE372259DE3}"/>
              </a:ext>
            </a:extLst>
          </p:cNvPr>
          <p:cNvSpPr>
            <a:spLocks noGrp="1"/>
          </p:cNvSpPr>
          <p:nvPr>
            <p:ph type="ftr" sz="quarter" idx="10"/>
          </p:nvPr>
        </p:nvSpPr>
        <p:spPr/>
        <p:txBody>
          <a:bodyPr/>
          <a:lstStyle>
            <a:lvl1pPr>
              <a:defRPr/>
            </a:lvl1pPr>
          </a:lstStyle>
          <a:p>
            <a:r>
              <a:rPr lang="en-US" dirty="0"/>
              <a:t>Linh Thuy Phung – June 2020</a:t>
            </a:r>
          </a:p>
        </p:txBody>
      </p:sp>
      <p:sp>
        <p:nvSpPr>
          <p:cNvPr id="9" name="Slide Number Placeholder 8">
            <a:extLst>
              <a:ext uri="{FF2B5EF4-FFF2-40B4-BE49-F238E27FC236}">
                <a16:creationId xmlns:a16="http://schemas.microsoft.com/office/drawing/2014/main" id="{0D4F2F3C-7D16-40A3-A7C1-77AE127D5D9A}"/>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56861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lvl1pPr>
              <a:defRPr/>
            </a:lvl1pPr>
          </a:lstStyle>
          <a:p>
            <a:r>
              <a:rPr lang="en-US" dirty="0"/>
              <a:t>Linh Thuy Phung – June 2020</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lvl1pPr>
              <a:defRPr/>
            </a:lvl1pPr>
          </a:lstStyle>
          <a:p>
            <a:r>
              <a:rPr lang="en-US" dirty="0"/>
              <a:t>Linh Thuy Phung – June 2020</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Click to 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lvl1pPr>
              <a:defRPr/>
            </a:lvl1pPr>
          </a:lstStyle>
          <a:p>
            <a:r>
              <a:rPr lang="en-US" dirty="0"/>
              <a:t>Linh Thuy Phung – June 2020</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Click to 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lvl1pPr>
              <a:defRPr/>
            </a:lvl1pPr>
          </a:lstStyle>
          <a:p>
            <a:r>
              <a:rPr lang="en-US" dirty="0"/>
              <a:t>Linh Thuy Phung – June 2020</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498171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lvl1pPr>
              <a:defRPr/>
            </a:lvl1pPr>
          </a:lstStyle>
          <a:p>
            <a:r>
              <a:rPr lang="en-US" dirty="0"/>
              <a:t>Linh Thuy Phung – June 2020</a:t>
            </a:r>
          </a:p>
        </p:txBody>
      </p:sp>
      <p:sp>
        <p:nvSpPr>
          <p:cNvPr id="2" name="Slide Number Placeholder 1">
            <a:extLst>
              <a:ext uri="{FF2B5EF4-FFF2-40B4-BE49-F238E27FC236}">
                <a16:creationId xmlns:a16="http://schemas.microsoft.com/office/drawing/2014/main" id="{34A85DE8-81C6-4A53-8754-137A795CA5EA}"/>
              </a:ext>
            </a:extLst>
          </p:cNvPr>
          <p:cNvSpPr>
            <a:spLocks noGrp="1"/>
          </p:cNvSpPr>
          <p:nvPr>
            <p:ph type="sldNum" sz="quarter" idx="11"/>
          </p:nvPr>
        </p:nvSpPr>
        <p:spPr/>
        <p:txBody>
          <a:bodyPr/>
          <a:lstStyle/>
          <a:p>
            <a:fld id="{8C2E478F-E849-4A8C-AF1F-CBCC78A7CBFA}" type="slidenum">
              <a:rPr lang="en-US" noProof="0" smtClean="0"/>
              <a:pPr/>
              <a:t>‹#›</a:t>
            </a:fld>
            <a:endParaRPr lang="en-US" noProof="0"/>
          </a:p>
        </p:txBody>
      </p:sp>
      <p:sp>
        <p:nvSpPr>
          <p:cNvPr id="3" name="Title 2">
            <a:extLst>
              <a:ext uri="{FF2B5EF4-FFF2-40B4-BE49-F238E27FC236}">
                <a16:creationId xmlns:a16="http://schemas.microsoft.com/office/drawing/2014/main" id="{0A66073F-5CD2-4EAC-890A-F6BB43D2BD6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805804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lvl1pPr>
              <a:defRPr/>
            </a:lvl1pPr>
          </a:lstStyle>
          <a:p>
            <a:r>
              <a:rPr lang="en-US" dirty="0"/>
              <a:t>Linh Thuy Phung – June 2020</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lvl1pPr>
              <a:defRPr/>
            </a:lvl1pPr>
          </a:lstStyle>
          <a:p>
            <a:r>
              <a:rPr lang="en-US" dirty="0"/>
              <a:t>Linh Thuy Phung – June 2020</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a:t>Click icon to add picture</a:t>
            </a:r>
            <a:endParaRPr lang="en-US" dirty="0"/>
          </a:p>
        </p:txBody>
      </p:sp>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a:p>
              <a:pPr algn="ctr"/>
              <a:endParaRPr lang="en-US" dirty="0">
                <a:solidFill>
                  <a:srgbClr val="FF0000"/>
                </a:solidFill>
              </a:endParaRPr>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lvl1pPr>
              <a:defRPr/>
            </a:lvl1pPr>
          </a:lstStyle>
          <a:p>
            <a:r>
              <a:rPr lang="en-US" dirty="0"/>
              <a:t>Linh Thuy Phung – June 2020</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a:t>Click icon to add picture</a:t>
            </a:r>
            <a:endParaRPr lang="en-US" dirty="0"/>
          </a:p>
        </p:txBody>
      </p:sp>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lvl1pPr>
              <a:defRPr/>
            </a:lvl1pPr>
          </a:lstStyle>
          <a:p>
            <a:r>
              <a:rPr lang="en-US" dirty="0"/>
              <a:t>Linh Thuy Phung – June 2020</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0" y="147484"/>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lvl1pPr>
              <a:defRPr/>
            </a:lvl1pPr>
          </a:lstStyle>
          <a:p>
            <a:r>
              <a:rPr lang="en-US" dirty="0"/>
              <a:t>Linh Thuy Phung – June 2020</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3">
            <a:extLst>
              <a:ext uri="{FF2B5EF4-FFF2-40B4-BE49-F238E27FC236}">
                <a16:creationId xmlns:a16="http://schemas.microsoft.com/office/drawing/2014/main"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lvl1pPr>
              <a:defRPr/>
            </a:lvl1pPr>
          </a:lstStyle>
          <a:p>
            <a:r>
              <a:rPr lang="en-US" dirty="0"/>
              <a:t>Linh Thuy Phung – June 2020</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19895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6727371" y="152401"/>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lvl1pPr>
              <a:defRPr/>
            </a:lvl1pPr>
          </a:lstStyle>
          <a:p>
            <a:r>
              <a:rPr lang="en-US" dirty="0"/>
              <a:t>Linh Thuy Phung – June 2020</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D40C7A-92CE-46D6-B056-C75D73663328}"/>
              </a:ext>
            </a:extLst>
          </p:cNvPr>
          <p:cNvSpPr/>
          <p:nvPr userDrawn="1"/>
        </p:nvSpPr>
        <p:spPr>
          <a:xfrm>
            <a:off x="609599" y="519706"/>
            <a:ext cx="10602687"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2877C5F-FF39-4400-9C13-0D7F04A0C78F}"/>
              </a:ext>
            </a:extLst>
          </p:cNvPr>
          <p:cNvSpPr/>
          <p:nvPr userDrawn="1"/>
        </p:nvSpPr>
        <p:spPr>
          <a:xfrm>
            <a:off x="7097484" y="955144"/>
            <a:ext cx="4278088" cy="58782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lvl1pPr>
              <a:defRPr/>
            </a:lvl1pPr>
          </a:lstStyle>
          <a:p>
            <a:r>
              <a:rPr lang="en-US" dirty="0"/>
              <a:t>Linh Thuy Phung – June 2020</a:t>
            </a:r>
          </a:p>
        </p:txBody>
      </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1712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a:t>Click icon to add picture</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id="{7BFE929D-DC77-46CA-82A0-DBC67BEA93A1}"/>
              </a:ext>
            </a:extLst>
          </p:cNvPr>
          <p:cNvSpPr>
            <a:spLocks noGrp="1"/>
          </p:cNvSpPr>
          <p:nvPr>
            <p:ph type="ftr" sz="quarter" idx="16"/>
          </p:nvPr>
        </p:nvSpPr>
        <p:spPr/>
        <p:txBody>
          <a:bodyPr/>
          <a:lstStyle>
            <a:lvl1pPr>
              <a:defRPr/>
            </a:lvl1pPr>
          </a:lstStyle>
          <a:p>
            <a:r>
              <a:rPr lang="en-US" dirty="0"/>
              <a:t>Linh Thuy Phung – June 2020</a:t>
            </a:r>
          </a:p>
        </p:txBody>
      </p:sp>
      <p:sp>
        <p:nvSpPr>
          <p:cNvPr id="6" name="Slide Number Placeholder 5">
            <a:extLst>
              <a:ext uri="{FF2B5EF4-FFF2-40B4-BE49-F238E27FC236}">
                <a16:creationId xmlns:a16="http://schemas.microsoft.com/office/drawing/2014/main"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Linh Thuy Phung – June 2020</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73" r:id="rId6"/>
    <p:sldLayoutId id="2147483657" r:id="rId7"/>
    <p:sldLayoutId id="2147483672" r:id="rId8"/>
    <p:sldLayoutId id="2147483660" r:id="rId9"/>
    <p:sldLayoutId id="2147483663" r:id="rId10"/>
    <p:sldLayoutId id="2147483669" r:id="rId11"/>
    <p:sldLayoutId id="2147483661" r:id="rId12"/>
    <p:sldLayoutId id="2147483666" r:id="rId13"/>
    <p:sldLayoutId id="2147483670" r:id="rId14"/>
    <p:sldLayoutId id="2147483667" r:id="rId15"/>
    <p:sldLayoutId id="2147483668" r:id="rId16"/>
    <p:sldLayoutId id="2147483665" r:id="rId17"/>
    <p:sldLayoutId id="2147483671" r:id="rId18"/>
    <p:sldLayoutId id="2147483655" r:id="rId19"/>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12.xml"/><Relationship Id="rId5" Type="http://schemas.openxmlformats.org/officeDocument/2006/relationships/image" Target="../media/image21.tmp"/><Relationship Id="rId4" Type="http://schemas.openxmlformats.org/officeDocument/2006/relationships/image" Target="../media/image20.tmp"/></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ategory:Districts_of_Hanoi" TargetMode="Externa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Category:Districts_of_Hanoi"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1F590AB-1AF1-489D-B942-2800AE8629C3}"/>
              </a:ext>
            </a:extLst>
          </p:cNvPr>
          <p:cNvPicPr>
            <a:picLocks noGrp="1" noChangeAspect="1"/>
          </p:cNvPicPr>
          <p:nvPr>
            <p:ph type="pic" sz="quarter" idx="15"/>
          </p:nvPr>
        </p:nvPicPr>
        <p:blipFill>
          <a:blip r:embed="rId2">
            <a:grayscl/>
          </a:blip>
          <a:srcRect/>
          <a:stretch/>
        </p:blipFill>
        <p:spPr>
          <a:xfrm>
            <a:off x="0" y="0"/>
            <a:ext cx="12192000" cy="6858000"/>
          </a:xfrm>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0" y="14331"/>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412003"/>
            <a:ext cx="7324426" cy="3825764"/>
            <a:chOff x="252031" y="-22763"/>
            <a:chExt cx="7324426" cy="7161839"/>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073087"/>
              <a:ext cx="6117771" cy="6065989"/>
            </a:xfrm>
            <a:prstGeom prst="rect">
              <a:avLst/>
            </a:prstGeom>
            <a:gradFill>
              <a:gsLst>
                <a:gs pos="0">
                  <a:srgbClr val="038B30"/>
                </a:gs>
                <a:gs pos="100000">
                  <a:srgbClr val="C0F400"/>
                </a:gs>
                <a:gs pos="50000">
                  <a:srgbClr val="05EE55"/>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858329" y="1845639"/>
            <a:ext cx="6609256" cy="1508126"/>
          </a:xfrm>
        </p:spPr>
        <p:txBody>
          <a:bodyPr>
            <a:normAutofit/>
          </a:bodyPr>
          <a:lstStyle/>
          <a:p>
            <a:r>
              <a:rPr lang="en-US" sz="3300" dirty="0">
                <a:latin typeface="Arial" panose="020B0604020202020204" pitchFamily="34" charset="0"/>
                <a:cs typeface="Arial" panose="020B0604020202020204" pitchFamily="34" charset="0"/>
              </a:rPr>
              <a:t>IBM </a:t>
            </a:r>
            <a:r>
              <a:rPr lang="en-US" sz="3300" dirty="0" err="1">
                <a:latin typeface="Arial" panose="020B0604020202020204" pitchFamily="34" charset="0"/>
                <a:cs typeface="Arial" panose="020B0604020202020204" pitchFamily="34" charset="0"/>
              </a:rPr>
              <a:t>APPlied</a:t>
            </a:r>
            <a:r>
              <a:rPr lang="en-US" sz="3300" dirty="0">
                <a:latin typeface="Arial" panose="020B0604020202020204" pitchFamily="34" charset="0"/>
                <a:cs typeface="Arial" panose="020B0604020202020204" pitchFamily="34" charset="0"/>
              </a:rPr>
              <a:t> data science </a:t>
            </a:r>
            <a:br>
              <a:rPr lang="en-US" sz="3300" dirty="0">
                <a:latin typeface="Arial" panose="020B0604020202020204" pitchFamily="34" charset="0"/>
                <a:cs typeface="Arial" panose="020B0604020202020204" pitchFamily="34" charset="0"/>
              </a:rPr>
            </a:br>
            <a:r>
              <a:rPr lang="en-US" sz="3300" dirty="0">
                <a:latin typeface="Arial" panose="020B0604020202020204" pitchFamily="34" charset="0"/>
                <a:cs typeface="Arial" panose="020B0604020202020204" pitchFamily="34" charset="0"/>
              </a:rPr>
              <a:t>capstone project</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a:xfrm>
            <a:off x="2791372" y="3617580"/>
            <a:ext cx="6609256" cy="450503"/>
          </a:xfrm>
        </p:spPr>
        <p:txBody>
          <a:bodyPr>
            <a:noAutofit/>
          </a:bodyPr>
          <a:lstStyle/>
          <a:p>
            <a:r>
              <a:rPr lang="en-US" sz="2000" dirty="0">
                <a:latin typeface="Arial" panose="020B0604020202020204" pitchFamily="34" charset="0"/>
                <a:cs typeface="Arial" panose="020B0604020202020204" pitchFamily="34" charset="0"/>
              </a:rPr>
              <a:t>Recommend the best location to start a business in Hanoi</a:t>
            </a:r>
          </a:p>
          <a:p>
            <a:r>
              <a:rPr lang="en-US" sz="1500" dirty="0">
                <a:latin typeface="Arial" panose="020B0604020202020204" pitchFamily="34" charset="0"/>
                <a:cs typeface="Arial" panose="020B0604020202020204" pitchFamily="34" charset="0"/>
              </a:rPr>
              <a:t>By Linh Thuy Phung</a:t>
            </a: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r>
              <a:rPr lang="en-US" dirty="0"/>
              <a:t>Step by step to the result</a:t>
            </a:r>
          </a:p>
        </p:txBody>
      </p:sp>
      <p:sp>
        <p:nvSpPr>
          <p:cNvPr id="9" name="Rectangle 8">
            <a:extLst>
              <a:ext uri="{FF2B5EF4-FFF2-40B4-BE49-F238E27FC236}">
                <a16:creationId xmlns:a16="http://schemas.microsoft.com/office/drawing/2014/main" id="{3FA6EA72-8286-456D-962A-635BD29FF580}"/>
              </a:ext>
              <a:ext uri="{C183D7F6-B498-43B3-948B-1728B52AA6E4}">
                <adec:decorative xmlns:adec="http://schemas.microsoft.com/office/drawing/2017/decorative" val="1"/>
              </a:ext>
            </a:extLst>
          </p:cNvPr>
          <p:cNvSpPr/>
          <p:nvPr/>
        </p:nvSpPr>
        <p:spPr>
          <a:xfrm flipH="1">
            <a:off x="7275870" y="972457"/>
            <a:ext cx="4581913" cy="4843807"/>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08DF2641-88A5-4690-98BC-859695C8E3C8}"/>
              </a:ext>
            </a:extLst>
          </p:cNvPr>
          <p:cNvSpPr>
            <a:spLocks noGrp="1"/>
          </p:cNvSpPr>
          <p:nvPr>
            <p:ph type="ftr" sz="quarter" idx="10"/>
          </p:nvPr>
        </p:nvSpPr>
        <p:spPr/>
        <p:txBody>
          <a:bodyPr/>
          <a:lstStyle/>
          <a:p>
            <a:r>
              <a:rPr lang="en-US" dirty="0"/>
              <a:t>Linh Thuy Phung – June 2020</a:t>
            </a:r>
          </a:p>
        </p:txBody>
      </p:sp>
      <p:sp>
        <p:nvSpPr>
          <p:cNvPr id="3" name="Slide Number Placeholder 2">
            <a:extLst>
              <a:ext uri="{FF2B5EF4-FFF2-40B4-BE49-F238E27FC236}">
                <a16:creationId xmlns:a16="http://schemas.microsoft.com/office/drawing/2014/main" id="{C6CF05E3-FE3F-45C6-A2C5-9F5408F4F812}"/>
              </a:ext>
            </a:extLst>
          </p:cNvPr>
          <p:cNvSpPr>
            <a:spLocks noGrp="1"/>
          </p:cNvSpPr>
          <p:nvPr>
            <p:ph type="sldNum" sz="quarter" idx="11"/>
          </p:nvPr>
        </p:nvSpPr>
        <p:spPr/>
        <p:txBody>
          <a:bodyPr/>
          <a:lstStyle/>
          <a:p>
            <a:fld id="{8C2E478F-E849-4A8C-AF1F-CBCC78A7CBFA}" type="slidenum">
              <a:rPr lang="en-US" smtClean="0"/>
              <a:pPr/>
              <a:t>10</a:t>
            </a:fld>
            <a:endParaRPr lang="en-US" dirty="0"/>
          </a:p>
        </p:txBody>
      </p:sp>
      <p:grpSp>
        <p:nvGrpSpPr>
          <p:cNvPr id="31" name="Group 21">
            <a:extLst>
              <a:ext uri="{FF2B5EF4-FFF2-40B4-BE49-F238E27FC236}">
                <a16:creationId xmlns:a16="http://schemas.microsoft.com/office/drawing/2014/main" id="{E2D49A1D-0C93-4BB1-BC59-82B9BB06A5C8}"/>
              </a:ext>
            </a:extLst>
          </p:cNvPr>
          <p:cNvGrpSpPr>
            <a:grpSpLocks/>
          </p:cNvGrpSpPr>
          <p:nvPr/>
        </p:nvGrpSpPr>
        <p:grpSpPr bwMode="auto">
          <a:xfrm>
            <a:off x="1112180" y="1159782"/>
            <a:ext cx="4708526" cy="2400300"/>
            <a:chOff x="1341" y="1558"/>
            <a:chExt cx="2966" cy="1512"/>
          </a:xfrm>
        </p:grpSpPr>
        <p:sp>
          <p:nvSpPr>
            <p:cNvPr id="32" name="Oval 14">
              <a:extLst>
                <a:ext uri="{FF2B5EF4-FFF2-40B4-BE49-F238E27FC236}">
                  <a16:creationId xmlns:a16="http://schemas.microsoft.com/office/drawing/2014/main" id="{BA6FB62D-E14D-4F61-9D7D-90825BA27A8F}"/>
                </a:ext>
              </a:extLst>
            </p:cNvPr>
            <p:cNvSpPr>
              <a:spLocks noChangeArrowheads="1"/>
            </p:cNvSpPr>
            <p:nvPr/>
          </p:nvSpPr>
          <p:spPr bwMode="auto">
            <a:xfrm>
              <a:off x="2217" y="2572"/>
              <a:ext cx="465" cy="498"/>
            </a:xfrm>
            <a:prstGeom prst="ellipse">
              <a:avLst/>
            </a:prstGeom>
            <a:solidFill>
              <a:schemeClr val="accent1"/>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2</a:t>
              </a:r>
            </a:p>
          </p:txBody>
        </p:sp>
        <p:sp>
          <p:nvSpPr>
            <p:cNvPr id="33" name="Line 4">
              <a:extLst>
                <a:ext uri="{FF2B5EF4-FFF2-40B4-BE49-F238E27FC236}">
                  <a16:creationId xmlns:a16="http://schemas.microsoft.com/office/drawing/2014/main" id="{F2E61320-8A26-4CA7-9187-614855A76B36}"/>
                </a:ext>
              </a:extLst>
            </p:cNvPr>
            <p:cNvSpPr>
              <a:spLocks noChangeShapeType="1"/>
            </p:cNvSpPr>
            <p:nvPr/>
          </p:nvSpPr>
          <p:spPr bwMode="auto">
            <a:xfrm flipH="1">
              <a:off x="1653" y="1586"/>
              <a:ext cx="510" cy="9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dirty="0">
                <a:solidFill>
                  <a:srgbClr val="646464"/>
                </a:solidFill>
              </a:endParaRPr>
            </a:p>
          </p:txBody>
        </p:sp>
        <p:sp>
          <p:nvSpPr>
            <p:cNvPr id="34" name="Line 5">
              <a:extLst>
                <a:ext uri="{FF2B5EF4-FFF2-40B4-BE49-F238E27FC236}">
                  <a16:creationId xmlns:a16="http://schemas.microsoft.com/office/drawing/2014/main" id="{22DBCCBF-C570-4C70-BB2D-71C0A2DEFB2B}"/>
                </a:ext>
              </a:extLst>
            </p:cNvPr>
            <p:cNvSpPr>
              <a:spLocks noChangeShapeType="1"/>
            </p:cNvSpPr>
            <p:nvPr/>
          </p:nvSpPr>
          <p:spPr bwMode="auto">
            <a:xfrm flipH="1" flipV="1">
              <a:off x="3167" y="1586"/>
              <a:ext cx="130" cy="986"/>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6" name="Line 7">
              <a:extLst>
                <a:ext uri="{FF2B5EF4-FFF2-40B4-BE49-F238E27FC236}">
                  <a16:creationId xmlns:a16="http://schemas.microsoft.com/office/drawing/2014/main" id="{F629996B-3791-41AA-B9F8-2F5307333CCB}"/>
                </a:ext>
              </a:extLst>
            </p:cNvPr>
            <p:cNvSpPr>
              <a:spLocks noChangeShapeType="1"/>
            </p:cNvSpPr>
            <p:nvPr/>
          </p:nvSpPr>
          <p:spPr bwMode="auto">
            <a:xfrm flipV="1">
              <a:off x="2471" y="1586"/>
              <a:ext cx="173" cy="935"/>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7" name="Line 8">
              <a:extLst>
                <a:ext uri="{FF2B5EF4-FFF2-40B4-BE49-F238E27FC236}">
                  <a16:creationId xmlns:a16="http://schemas.microsoft.com/office/drawing/2014/main" id="{526BE452-6BDF-460E-A1D6-76CC19A0CA9A}"/>
                </a:ext>
              </a:extLst>
            </p:cNvPr>
            <p:cNvSpPr>
              <a:spLocks noChangeShapeType="1"/>
            </p:cNvSpPr>
            <p:nvPr/>
          </p:nvSpPr>
          <p:spPr bwMode="auto">
            <a:xfrm>
              <a:off x="3571" y="1576"/>
              <a:ext cx="410" cy="8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40" name="Oval 12">
              <a:extLst>
                <a:ext uri="{FF2B5EF4-FFF2-40B4-BE49-F238E27FC236}">
                  <a16:creationId xmlns:a16="http://schemas.microsoft.com/office/drawing/2014/main" id="{090D636F-949D-4B28-8D88-D3B2BE2D2C52}"/>
                </a:ext>
              </a:extLst>
            </p:cNvPr>
            <p:cNvSpPr>
              <a:spLocks noChangeArrowheads="1"/>
            </p:cNvSpPr>
            <p:nvPr/>
          </p:nvSpPr>
          <p:spPr bwMode="auto">
            <a:xfrm>
              <a:off x="3065" y="2562"/>
              <a:ext cx="465" cy="499"/>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3</a:t>
              </a:r>
            </a:p>
          </p:txBody>
        </p:sp>
        <p:sp>
          <p:nvSpPr>
            <p:cNvPr id="43" name="Rectangle 20">
              <a:extLst>
                <a:ext uri="{FF2B5EF4-FFF2-40B4-BE49-F238E27FC236}">
                  <a16:creationId xmlns:a16="http://schemas.microsoft.com/office/drawing/2014/main" id="{B4F39B15-2DB1-4ABE-8CDA-355B51B683EB}"/>
                </a:ext>
              </a:extLst>
            </p:cNvPr>
            <p:cNvSpPr>
              <a:spLocks noChangeArrowheads="1"/>
            </p:cNvSpPr>
            <p:nvPr/>
          </p:nvSpPr>
          <p:spPr bwMode="auto">
            <a:xfrm>
              <a:off x="1936" y="1558"/>
              <a:ext cx="1880" cy="57"/>
            </a:xfrm>
            <a:prstGeom prst="rect">
              <a:avLst/>
            </a:prstGeom>
            <a:solidFill>
              <a:srgbClr val="CCCCCC"/>
            </a:solidFill>
            <a:ln w="6350">
              <a:noFill/>
              <a:miter lim="800000"/>
              <a:headEnd/>
              <a:tailEnd/>
            </a:ln>
          </p:spPr>
          <p:txBody>
            <a:bodyPr wrap="none" lIns="45720" rIns="45720" anchor="ctr" anchorCtr="1"/>
            <a:lstStyle/>
            <a:p>
              <a:pPr algn="ctr" fontAlgn="base">
                <a:spcBef>
                  <a:spcPct val="0"/>
                </a:spcBef>
                <a:spcAft>
                  <a:spcPct val="0"/>
                </a:spcAft>
              </a:pPr>
              <a:endParaRPr lang="en-US" sz="1600" dirty="0">
                <a:solidFill>
                  <a:srgbClr val="FFFFFF"/>
                </a:solidFill>
              </a:endParaRPr>
            </a:p>
          </p:txBody>
        </p:sp>
        <p:sp>
          <p:nvSpPr>
            <p:cNvPr id="44" name="Oval 21">
              <a:extLst>
                <a:ext uri="{FF2B5EF4-FFF2-40B4-BE49-F238E27FC236}">
                  <a16:creationId xmlns:a16="http://schemas.microsoft.com/office/drawing/2014/main" id="{6F45C516-6FE0-4608-BAE1-D5B8CDE26FE1}"/>
                </a:ext>
              </a:extLst>
            </p:cNvPr>
            <p:cNvSpPr>
              <a:spLocks noChangeArrowheads="1"/>
            </p:cNvSpPr>
            <p:nvPr/>
          </p:nvSpPr>
          <p:spPr bwMode="auto">
            <a:xfrm>
              <a:off x="3842" y="2373"/>
              <a:ext cx="465" cy="499"/>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4</a:t>
              </a:r>
            </a:p>
          </p:txBody>
        </p:sp>
        <p:sp>
          <p:nvSpPr>
            <p:cNvPr id="45" name="Oval 22">
              <a:extLst>
                <a:ext uri="{FF2B5EF4-FFF2-40B4-BE49-F238E27FC236}">
                  <a16:creationId xmlns:a16="http://schemas.microsoft.com/office/drawing/2014/main" id="{5BAAC285-7C2B-4EFD-AF64-EF07DD2E2699}"/>
                </a:ext>
              </a:extLst>
            </p:cNvPr>
            <p:cNvSpPr>
              <a:spLocks noChangeArrowheads="1"/>
            </p:cNvSpPr>
            <p:nvPr/>
          </p:nvSpPr>
          <p:spPr bwMode="auto">
            <a:xfrm>
              <a:off x="1341" y="2380"/>
              <a:ext cx="473" cy="507"/>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1</a:t>
              </a:r>
            </a:p>
          </p:txBody>
        </p:sp>
        <p:sp>
          <p:nvSpPr>
            <p:cNvPr id="46" name="Line 23">
              <a:extLst>
                <a:ext uri="{FF2B5EF4-FFF2-40B4-BE49-F238E27FC236}">
                  <a16:creationId xmlns:a16="http://schemas.microsoft.com/office/drawing/2014/main" id="{1841E5E2-4CB9-4E18-8E06-8B234F0DA752}"/>
                </a:ext>
              </a:extLst>
            </p:cNvPr>
            <p:cNvSpPr>
              <a:spLocks noChangeShapeType="1"/>
            </p:cNvSpPr>
            <p:nvPr/>
          </p:nvSpPr>
          <p:spPr bwMode="auto">
            <a:xfrm>
              <a:off x="1839" y="2741"/>
              <a:ext cx="306" cy="94"/>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47" name="Line 24">
              <a:extLst>
                <a:ext uri="{FF2B5EF4-FFF2-40B4-BE49-F238E27FC236}">
                  <a16:creationId xmlns:a16="http://schemas.microsoft.com/office/drawing/2014/main" id="{5EBF4535-760F-415A-A30B-3E264AC0C719}"/>
                </a:ext>
              </a:extLst>
            </p:cNvPr>
            <p:cNvSpPr>
              <a:spLocks noChangeShapeType="1"/>
            </p:cNvSpPr>
            <p:nvPr/>
          </p:nvSpPr>
          <p:spPr bwMode="auto">
            <a:xfrm flipV="1">
              <a:off x="3548" y="2741"/>
              <a:ext cx="294" cy="116"/>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dirty="0">
                <a:solidFill>
                  <a:srgbClr val="646464"/>
                </a:solidFill>
              </a:endParaRPr>
            </a:p>
          </p:txBody>
        </p:sp>
      </p:grpSp>
      <p:sp>
        <p:nvSpPr>
          <p:cNvPr id="48" name="Line 23">
            <a:extLst>
              <a:ext uri="{FF2B5EF4-FFF2-40B4-BE49-F238E27FC236}">
                <a16:creationId xmlns:a16="http://schemas.microsoft.com/office/drawing/2014/main" id="{4BEEE398-BA90-49AF-8D63-420E81643D80}"/>
              </a:ext>
            </a:extLst>
          </p:cNvPr>
          <p:cNvSpPr>
            <a:spLocks noChangeShapeType="1"/>
          </p:cNvSpPr>
          <p:nvPr/>
        </p:nvSpPr>
        <p:spPr bwMode="auto">
          <a:xfrm>
            <a:off x="3324238" y="3254521"/>
            <a:ext cx="449507" cy="15049"/>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54" name="Speech Bubble: Rectangle 53">
            <a:extLst>
              <a:ext uri="{FF2B5EF4-FFF2-40B4-BE49-F238E27FC236}">
                <a16:creationId xmlns:a16="http://schemas.microsoft.com/office/drawing/2014/main" id="{3E33A3AA-7C8D-401C-9FB3-E355C0400AAB}"/>
              </a:ext>
            </a:extLst>
          </p:cNvPr>
          <p:cNvSpPr/>
          <p:nvPr/>
        </p:nvSpPr>
        <p:spPr>
          <a:xfrm rot="10800000">
            <a:off x="1017036" y="4203742"/>
            <a:ext cx="4906653" cy="1907259"/>
          </a:xfrm>
          <a:prstGeom prst="wedgeRectCallout">
            <a:avLst>
              <a:gd name="adj1" fmla="val 14501"/>
              <a:gd name="adj2" fmla="val 80195"/>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1E19A9-ECDA-4C02-81CB-8A9043BEE99F}"/>
              </a:ext>
            </a:extLst>
          </p:cNvPr>
          <p:cNvSpPr/>
          <p:nvPr/>
        </p:nvSpPr>
        <p:spPr>
          <a:xfrm>
            <a:off x="1080322" y="4302167"/>
            <a:ext cx="4755179" cy="1754326"/>
          </a:xfrm>
          <a:prstGeom prst="rect">
            <a:avLst/>
          </a:prstGeom>
        </p:spPr>
        <p:txBody>
          <a:bodyPr wrap="square">
            <a:spAutoFit/>
          </a:bodyPr>
          <a:lstStyle/>
          <a:p>
            <a:pPr marL="285750" indent="-285750" algn="just">
              <a:buFont typeface="Courier New" panose="02070309020205020404" pitchFamily="49" charset="0"/>
              <a:buChar char="o"/>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Pull off latitude and longitude of each neighborhood with Geocoder package. </a:t>
            </a:r>
          </a:p>
          <a:p>
            <a:pPr marL="285750" indent="-285750" algn="just">
              <a:buFont typeface="Courier New" panose="02070309020205020404" pitchFamily="49" charset="0"/>
              <a:buChar char="o"/>
            </a:pP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Add them as new columns to the previous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Dataframe</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buFont typeface="Courier New" panose="02070309020205020404" pitchFamily="49" charset="0"/>
              <a:buChar char="o"/>
            </a:pPr>
            <a:r>
              <a:rPr lang="en-US" dirty="0">
                <a:solidFill>
                  <a:schemeClr val="bg1"/>
                </a:solidFill>
              </a:rPr>
              <a:t>Plot a map of Hanoi city with each neighborhood is presented as a marker</a:t>
            </a:r>
          </a:p>
        </p:txBody>
      </p:sp>
      <p:pic>
        <p:nvPicPr>
          <p:cNvPr id="27" name="Picture 26">
            <a:extLst>
              <a:ext uri="{FF2B5EF4-FFF2-40B4-BE49-F238E27FC236}">
                <a16:creationId xmlns:a16="http://schemas.microsoft.com/office/drawing/2014/main" id="{4F208D35-333F-463F-9289-BA4592F26BB6}"/>
              </a:ext>
            </a:extLst>
          </p:cNvPr>
          <p:cNvPicPr/>
          <p:nvPr/>
        </p:nvPicPr>
        <p:blipFill>
          <a:blip r:embed="rId2">
            <a:extLst>
              <a:ext uri="{28A0092B-C50C-407E-A947-70E740481C1C}">
                <a14:useLocalDpi xmlns:a14="http://schemas.microsoft.com/office/drawing/2010/main" val="0"/>
              </a:ext>
            </a:extLst>
          </a:blip>
          <a:stretch>
            <a:fillRect/>
          </a:stretch>
        </p:blipFill>
        <p:spPr>
          <a:xfrm>
            <a:off x="6774794" y="2498752"/>
            <a:ext cx="4774475" cy="3614545"/>
          </a:xfrm>
          <a:prstGeom prst="rect">
            <a:avLst/>
          </a:prstGeom>
        </p:spPr>
      </p:pic>
      <p:sp>
        <p:nvSpPr>
          <p:cNvPr id="5" name="Rectangle 4">
            <a:extLst>
              <a:ext uri="{FF2B5EF4-FFF2-40B4-BE49-F238E27FC236}">
                <a16:creationId xmlns:a16="http://schemas.microsoft.com/office/drawing/2014/main" id="{12DEA69E-8968-42C6-9324-DD06451C4BD3}"/>
              </a:ext>
            </a:extLst>
          </p:cNvPr>
          <p:cNvSpPr/>
          <p:nvPr/>
        </p:nvSpPr>
        <p:spPr>
          <a:xfrm>
            <a:off x="7452852" y="1159782"/>
            <a:ext cx="4269744" cy="1200329"/>
          </a:xfrm>
          <a:prstGeom prst="rect">
            <a:avLst/>
          </a:prstGeom>
        </p:spPr>
        <p:txBody>
          <a:bodyPr wrap="square">
            <a:spAutoFit/>
          </a:bodyPr>
          <a:lstStyle/>
          <a:p>
            <a:pPr algn="just"/>
            <a:r>
              <a:rPr lang="en-US" dirty="0">
                <a:solidFill>
                  <a:schemeClr val="bg1"/>
                </a:solidFill>
              </a:rPr>
              <a:t>Most of neighborhoods are distributed around the center</a:t>
            </a:r>
          </a:p>
          <a:p>
            <a:pPr algn="just"/>
            <a:r>
              <a:rPr lang="en-US" dirty="0">
                <a:solidFill>
                  <a:schemeClr val="bg1"/>
                </a:solidFill>
              </a:rPr>
              <a:t>=&gt; There is a possibility that this area could be the ideal spot to attract more people</a:t>
            </a:r>
          </a:p>
        </p:txBody>
      </p:sp>
    </p:spTree>
    <p:extLst>
      <p:ext uri="{BB962C8B-B14F-4D97-AF65-F5344CB8AC3E}">
        <p14:creationId xmlns:p14="http://schemas.microsoft.com/office/powerpoint/2010/main" val="5784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r>
              <a:rPr lang="en-US" dirty="0"/>
              <a:t>Step by step to the result</a:t>
            </a:r>
          </a:p>
        </p:txBody>
      </p:sp>
      <p:sp>
        <p:nvSpPr>
          <p:cNvPr id="9" name="Rectangle 8">
            <a:extLst>
              <a:ext uri="{FF2B5EF4-FFF2-40B4-BE49-F238E27FC236}">
                <a16:creationId xmlns:a16="http://schemas.microsoft.com/office/drawing/2014/main" id="{3FA6EA72-8286-456D-962A-635BD29FF580}"/>
              </a:ext>
              <a:ext uri="{C183D7F6-B498-43B3-948B-1728B52AA6E4}">
                <adec:decorative xmlns:adec="http://schemas.microsoft.com/office/drawing/2017/decorative" val="1"/>
              </a:ext>
            </a:extLst>
          </p:cNvPr>
          <p:cNvSpPr/>
          <p:nvPr/>
        </p:nvSpPr>
        <p:spPr>
          <a:xfrm flipH="1">
            <a:off x="7275870" y="972457"/>
            <a:ext cx="4581913" cy="4843807"/>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08DF2641-88A5-4690-98BC-859695C8E3C8}"/>
              </a:ext>
            </a:extLst>
          </p:cNvPr>
          <p:cNvSpPr>
            <a:spLocks noGrp="1"/>
          </p:cNvSpPr>
          <p:nvPr>
            <p:ph type="ftr" sz="quarter" idx="10"/>
          </p:nvPr>
        </p:nvSpPr>
        <p:spPr/>
        <p:txBody>
          <a:bodyPr/>
          <a:lstStyle/>
          <a:p>
            <a:r>
              <a:rPr lang="en-US" dirty="0"/>
              <a:t>Linh Thuy Phung – June 2020</a:t>
            </a:r>
          </a:p>
        </p:txBody>
      </p:sp>
      <p:sp>
        <p:nvSpPr>
          <p:cNvPr id="3" name="Slide Number Placeholder 2">
            <a:extLst>
              <a:ext uri="{FF2B5EF4-FFF2-40B4-BE49-F238E27FC236}">
                <a16:creationId xmlns:a16="http://schemas.microsoft.com/office/drawing/2014/main" id="{C6CF05E3-FE3F-45C6-A2C5-9F5408F4F812}"/>
              </a:ext>
            </a:extLst>
          </p:cNvPr>
          <p:cNvSpPr>
            <a:spLocks noGrp="1"/>
          </p:cNvSpPr>
          <p:nvPr>
            <p:ph type="sldNum" sz="quarter" idx="11"/>
          </p:nvPr>
        </p:nvSpPr>
        <p:spPr/>
        <p:txBody>
          <a:bodyPr/>
          <a:lstStyle/>
          <a:p>
            <a:fld id="{8C2E478F-E849-4A8C-AF1F-CBCC78A7CBFA}" type="slidenum">
              <a:rPr lang="en-US" smtClean="0"/>
              <a:pPr/>
              <a:t>11</a:t>
            </a:fld>
            <a:endParaRPr lang="en-US" dirty="0"/>
          </a:p>
        </p:txBody>
      </p:sp>
      <p:grpSp>
        <p:nvGrpSpPr>
          <p:cNvPr id="31" name="Group 21">
            <a:extLst>
              <a:ext uri="{FF2B5EF4-FFF2-40B4-BE49-F238E27FC236}">
                <a16:creationId xmlns:a16="http://schemas.microsoft.com/office/drawing/2014/main" id="{E2D49A1D-0C93-4BB1-BC59-82B9BB06A5C8}"/>
              </a:ext>
            </a:extLst>
          </p:cNvPr>
          <p:cNvGrpSpPr>
            <a:grpSpLocks/>
          </p:cNvGrpSpPr>
          <p:nvPr/>
        </p:nvGrpSpPr>
        <p:grpSpPr bwMode="auto">
          <a:xfrm>
            <a:off x="1112180" y="1159782"/>
            <a:ext cx="4708526" cy="2400300"/>
            <a:chOff x="1341" y="1558"/>
            <a:chExt cx="2966" cy="1512"/>
          </a:xfrm>
        </p:grpSpPr>
        <p:sp>
          <p:nvSpPr>
            <p:cNvPr id="32" name="Oval 14">
              <a:extLst>
                <a:ext uri="{FF2B5EF4-FFF2-40B4-BE49-F238E27FC236}">
                  <a16:creationId xmlns:a16="http://schemas.microsoft.com/office/drawing/2014/main" id="{BA6FB62D-E14D-4F61-9D7D-90825BA27A8F}"/>
                </a:ext>
              </a:extLst>
            </p:cNvPr>
            <p:cNvSpPr>
              <a:spLocks noChangeArrowheads="1"/>
            </p:cNvSpPr>
            <p:nvPr/>
          </p:nvSpPr>
          <p:spPr bwMode="auto">
            <a:xfrm>
              <a:off x="2217" y="2572"/>
              <a:ext cx="465" cy="498"/>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2</a:t>
              </a:r>
            </a:p>
          </p:txBody>
        </p:sp>
        <p:sp>
          <p:nvSpPr>
            <p:cNvPr id="33" name="Line 4">
              <a:extLst>
                <a:ext uri="{FF2B5EF4-FFF2-40B4-BE49-F238E27FC236}">
                  <a16:creationId xmlns:a16="http://schemas.microsoft.com/office/drawing/2014/main" id="{F2E61320-8A26-4CA7-9187-614855A76B36}"/>
                </a:ext>
              </a:extLst>
            </p:cNvPr>
            <p:cNvSpPr>
              <a:spLocks noChangeShapeType="1"/>
            </p:cNvSpPr>
            <p:nvPr/>
          </p:nvSpPr>
          <p:spPr bwMode="auto">
            <a:xfrm flipH="1">
              <a:off x="1653" y="1586"/>
              <a:ext cx="510" cy="9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dirty="0">
                <a:solidFill>
                  <a:srgbClr val="646464"/>
                </a:solidFill>
              </a:endParaRPr>
            </a:p>
          </p:txBody>
        </p:sp>
        <p:sp>
          <p:nvSpPr>
            <p:cNvPr id="34" name="Line 5">
              <a:extLst>
                <a:ext uri="{FF2B5EF4-FFF2-40B4-BE49-F238E27FC236}">
                  <a16:creationId xmlns:a16="http://schemas.microsoft.com/office/drawing/2014/main" id="{22DBCCBF-C570-4C70-BB2D-71C0A2DEFB2B}"/>
                </a:ext>
              </a:extLst>
            </p:cNvPr>
            <p:cNvSpPr>
              <a:spLocks noChangeShapeType="1"/>
            </p:cNvSpPr>
            <p:nvPr/>
          </p:nvSpPr>
          <p:spPr bwMode="auto">
            <a:xfrm flipH="1" flipV="1">
              <a:off x="3167" y="1586"/>
              <a:ext cx="130" cy="986"/>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6" name="Line 7">
              <a:extLst>
                <a:ext uri="{FF2B5EF4-FFF2-40B4-BE49-F238E27FC236}">
                  <a16:creationId xmlns:a16="http://schemas.microsoft.com/office/drawing/2014/main" id="{F629996B-3791-41AA-B9F8-2F5307333CCB}"/>
                </a:ext>
              </a:extLst>
            </p:cNvPr>
            <p:cNvSpPr>
              <a:spLocks noChangeShapeType="1"/>
            </p:cNvSpPr>
            <p:nvPr/>
          </p:nvSpPr>
          <p:spPr bwMode="auto">
            <a:xfrm flipV="1">
              <a:off x="2471" y="1586"/>
              <a:ext cx="173" cy="935"/>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7" name="Line 8">
              <a:extLst>
                <a:ext uri="{FF2B5EF4-FFF2-40B4-BE49-F238E27FC236}">
                  <a16:creationId xmlns:a16="http://schemas.microsoft.com/office/drawing/2014/main" id="{526BE452-6BDF-460E-A1D6-76CC19A0CA9A}"/>
                </a:ext>
              </a:extLst>
            </p:cNvPr>
            <p:cNvSpPr>
              <a:spLocks noChangeShapeType="1"/>
            </p:cNvSpPr>
            <p:nvPr/>
          </p:nvSpPr>
          <p:spPr bwMode="auto">
            <a:xfrm>
              <a:off x="3571" y="1576"/>
              <a:ext cx="410" cy="8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40" name="Oval 12">
              <a:extLst>
                <a:ext uri="{FF2B5EF4-FFF2-40B4-BE49-F238E27FC236}">
                  <a16:creationId xmlns:a16="http://schemas.microsoft.com/office/drawing/2014/main" id="{090D636F-949D-4B28-8D88-D3B2BE2D2C52}"/>
                </a:ext>
              </a:extLst>
            </p:cNvPr>
            <p:cNvSpPr>
              <a:spLocks noChangeArrowheads="1"/>
            </p:cNvSpPr>
            <p:nvPr/>
          </p:nvSpPr>
          <p:spPr bwMode="auto">
            <a:xfrm>
              <a:off x="3065" y="2562"/>
              <a:ext cx="465" cy="499"/>
            </a:xfrm>
            <a:prstGeom prst="ellipse">
              <a:avLst/>
            </a:prstGeom>
            <a:solidFill>
              <a:schemeClr val="accent1"/>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3</a:t>
              </a:r>
            </a:p>
          </p:txBody>
        </p:sp>
        <p:sp>
          <p:nvSpPr>
            <p:cNvPr id="43" name="Rectangle 20">
              <a:extLst>
                <a:ext uri="{FF2B5EF4-FFF2-40B4-BE49-F238E27FC236}">
                  <a16:creationId xmlns:a16="http://schemas.microsoft.com/office/drawing/2014/main" id="{B4F39B15-2DB1-4ABE-8CDA-355B51B683EB}"/>
                </a:ext>
              </a:extLst>
            </p:cNvPr>
            <p:cNvSpPr>
              <a:spLocks noChangeArrowheads="1"/>
            </p:cNvSpPr>
            <p:nvPr/>
          </p:nvSpPr>
          <p:spPr bwMode="auto">
            <a:xfrm>
              <a:off x="1936" y="1558"/>
              <a:ext cx="1880" cy="57"/>
            </a:xfrm>
            <a:prstGeom prst="rect">
              <a:avLst/>
            </a:prstGeom>
            <a:solidFill>
              <a:srgbClr val="CCCCCC"/>
            </a:solidFill>
            <a:ln w="6350">
              <a:noFill/>
              <a:miter lim="800000"/>
              <a:headEnd/>
              <a:tailEnd/>
            </a:ln>
          </p:spPr>
          <p:txBody>
            <a:bodyPr wrap="none" lIns="45720" rIns="45720" anchor="ctr" anchorCtr="1"/>
            <a:lstStyle/>
            <a:p>
              <a:pPr algn="ctr" fontAlgn="base">
                <a:spcBef>
                  <a:spcPct val="0"/>
                </a:spcBef>
                <a:spcAft>
                  <a:spcPct val="0"/>
                </a:spcAft>
              </a:pPr>
              <a:endParaRPr lang="en-US" sz="1600" dirty="0">
                <a:solidFill>
                  <a:srgbClr val="FFFFFF"/>
                </a:solidFill>
              </a:endParaRPr>
            </a:p>
          </p:txBody>
        </p:sp>
        <p:sp>
          <p:nvSpPr>
            <p:cNvPr id="44" name="Oval 21">
              <a:extLst>
                <a:ext uri="{FF2B5EF4-FFF2-40B4-BE49-F238E27FC236}">
                  <a16:creationId xmlns:a16="http://schemas.microsoft.com/office/drawing/2014/main" id="{6F45C516-6FE0-4608-BAE1-D5B8CDE26FE1}"/>
                </a:ext>
              </a:extLst>
            </p:cNvPr>
            <p:cNvSpPr>
              <a:spLocks noChangeArrowheads="1"/>
            </p:cNvSpPr>
            <p:nvPr/>
          </p:nvSpPr>
          <p:spPr bwMode="auto">
            <a:xfrm>
              <a:off x="3842" y="2373"/>
              <a:ext cx="465" cy="499"/>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4</a:t>
              </a:r>
            </a:p>
          </p:txBody>
        </p:sp>
        <p:sp>
          <p:nvSpPr>
            <p:cNvPr id="45" name="Oval 22">
              <a:extLst>
                <a:ext uri="{FF2B5EF4-FFF2-40B4-BE49-F238E27FC236}">
                  <a16:creationId xmlns:a16="http://schemas.microsoft.com/office/drawing/2014/main" id="{5BAAC285-7C2B-4EFD-AF64-EF07DD2E2699}"/>
                </a:ext>
              </a:extLst>
            </p:cNvPr>
            <p:cNvSpPr>
              <a:spLocks noChangeArrowheads="1"/>
            </p:cNvSpPr>
            <p:nvPr/>
          </p:nvSpPr>
          <p:spPr bwMode="auto">
            <a:xfrm>
              <a:off x="1341" y="2380"/>
              <a:ext cx="473" cy="507"/>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1</a:t>
              </a:r>
            </a:p>
          </p:txBody>
        </p:sp>
        <p:sp>
          <p:nvSpPr>
            <p:cNvPr id="46" name="Line 23">
              <a:extLst>
                <a:ext uri="{FF2B5EF4-FFF2-40B4-BE49-F238E27FC236}">
                  <a16:creationId xmlns:a16="http://schemas.microsoft.com/office/drawing/2014/main" id="{1841E5E2-4CB9-4E18-8E06-8B234F0DA752}"/>
                </a:ext>
              </a:extLst>
            </p:cNvPr>
            <p:cNvSpPr>
              <a:spLocks noChangeShapeType="1"/>
            </p:cNvSpPr>
            <p:nvPr/>
          </p:nvSpPr>
          <p:spPr bwMode="auto">
            <a:xfrm>
              <a:off x="1839" y="2741"/>
              <a:ext cx="306" cy="94"/>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47" name="Line 24">
              <a:extLst>
                <a:ext uri="{FF2B5EF4-FFF2-40B4-BE49-F238E27FC236}">
                  <a16:creationId xmlns:a16="http://schemas.microsoft.com/office/drawing/2014/main" id="{5EBF4535-760F-415A-A30B-3E264AC0C719}"/>
                </a:ext>
              </a:extLst>
            </p:cNvPr>
            <p:cNvSpPr>
              <a:spLocks noChangeShapeType="1"/>
            </p:cNvSpPr>
            <p:nvPr/>
          </p:nvSpPr>
          <p:spPr bwMode="auto">
            <a:xfrm flipV="1">
              <a:off x="3548" y="2741"/>
              <a:ext cx="294" cy="116"/>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dirty="0">
                <a:solidFill>
                  <a:srgbClr val="646464"/>
                </a:solidFill>
              </a:endParaRPr>
            </a:p>
          </p:txBody>
        </p:sp>
      </p:grpSp>
      <p:sp>
        <p:nvSpPr>
          <p:cNvPr id="48" name="Line 23">
            <a:extLst>
              <a:ext uri="{FF2B5EF4-FFF2-40B4-BE49-F238E27FC236}">
                <a16:creationId xmlns:a16="http://schemas.microsoft.com/office/drawing/2014/main" id="{4BEEE398-BA90-49AF-8D63-420E81643D80}"/>
              </a:ext>
            </a:extLst>
          </p:cNvPr>
          <p:cNvSpPr>
            <a:spLocks noChangeShapeType="1"/>
          </p:cNvSpPr>
          <p:nvPr/>
        </p:nvSpPr>
        <p:spPr bwMode="auto">
          <a:xfrm>
            <a:off x="3324238" y="3254521"/>
            <a:ext cx="449507" cy="15049"/>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54" name="Speech Bubble: Rectangle 53">
            <a:extLst>
              <a:ext uri="{FF2B5EF4-FFF2-40B4-BE49-F238E27FC236}">
                <a16:creationId xmlns:a16="http://schemas.microsoft.com/office/drawing/2014/main" id="{3E33A3AA-7C8D-401C-9FB3-E355C0400AAB}"/>
              </a:ext>
            </a:extLst>
          </p:cNvPr>
          <p:cNvSpPr/>
          <p:nvPr/>
        </p:nvSpPr>
        <p:spPr>
          <a:xfrm rot="10800000">
            <a:off x="1017035" y="3912507"/>
            <a:ext cx="4906653" cy="2198493"/>
          </a:xfrm>
          <a:prstGeom prst="wedgeRectCallout">
            <a:avLst>
              <a:gd name="adj1" fmla="val -15958"/>
              <a:gd name="adj2" fmla="val 63579"/>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1E19A9-ECDA-4C02-81CB-8A9043BEE99F}"/>
              </a:ext>
            </a:extLst>
          </p:cNvPr>
          <p:cNvSpPr/>
          <p:nvPr/>
        </p:nvSpPr>
        <p:spPr>
          <a:xfrm>
            <a:off x="1092771" y="3960132"/>
            <a:ext cx="4755179" cy="2169825"/>
          </a:xfrm>
          <a:prstGeom prst="rect">
            <a:avLst/>
          </a:prstGeom>
        </p:spPr>
        <p:txBody>
          <a:bodyPr wrap="square">
            <a:spAutoFit/>
          </a:bodyPr>
          <a:lstStyle/>
          <a:p>
            <a:pPr marL="285750" indent="-285750" algn="just">
              <a:buFont typeface="Courier New" panose="02070309020205020404" pitchFamily="49" charset="0"/>
              <a:buChar char="o"/>
            </a:pPr>
            <a:r>
              <a:rPr lang="en-US" sz="1500" dirty="0">
                <a:solidFill>
                  <a:schemeClr val="bg1"/>
                </a:solidFill>
                <a:latin typeface="Calibri" panose="020F0502020204030204" pitchFamily="34" charset="0"/>
                <a:ea typeface="Calibri" panose="020F0502020204030204" pitchFamily="34" charset="0"/>
                <a:cs typeface="Times New Roman" panose="02020603050405020304" pitchFamily="18" charset="0"/>
              </a:rPr>
              <a:t>Get the top 100 venues (Venue name, Venue Latitude, Venue Longitude and Venue Category) that are within a radius of 500 meters by Foursquare API. </a:t>
            </a:r>
          </a:p>
          <a:p>
            <a:pPr marL="285750" indent="-285750" algn="just">
              <a:buFont typeface="Courier New" panose="02070309020205020404" pitchFamily="49" charset="0"/>
              <a:buChar char="o"/>
            </a:pPr>
            <a:r>
              <a:rPr lang="en-US" sz="1500" dirty="0">
                <a:solidFill>
                  <a:schemeClr val="bg1"/>
                </a:solidFill>
              </a:rPr>
              <a:t>Check how many venues returned for each Neighborhood and find out how many unique categories can be curated from all the returned venues by using pandas</a:t>
            </a:r>
          </a:p>
          <a:p>
            <a:pPr marL="285750" indent="-285750" algn="just">
              <a:buFont typeface="Courier New" panose="02070309020205020404" pitchFamily="49" charset="0"/>
              <a:buChar char="o"/>
            </a:pPr>
            <a:r>
              <a:rPr lang="en-US" sz="1500" dirty="0">
                <a:solidFill>
                  <a:schemeClr val="bg1"/>
                </a:solidFill>
              </a:rPr>
              <a:t>Group rows by neighborhood and taking the mean of the frequency of occurrence of each category</a:t>
            </a:r>
          </a:p>
        </p:txBody>
      </p:sp>
      <p:sp>
        <p:nvSpPr>
          <p:cNvPr id="23" name="Rectangle 22">
            <a:extLst>
              <a:ext uri="{FF2B5EF4-FFF2-40B4-BE49-F238E27FC236}">
                <a16:creationId xmlns:a16="http://schemas.microsoft.com/office/drawing/2014/main" id="{39FE3BB2-E223-4C08-AE64-FE4A4F28E98C}"/>
              </a:ext>
              <a:ext uri="{C183D7F6-B498-43B3-948B-1728B52AA6E4}">
                <adec:decorative xmlns:adec="http://schemas.microsoft.com/office/drawing/2017/decorative" val="1"/>
              </a:ext>
            </a:extLst>
          </p:cNvPr>
          <p:cNvSpPr/>
          <p:nvPr/>
        </p:nvSpPr>
        <p:spPr>
          <a:xfrm rot="10800000" flipH="1" flipV="1">
            <a:off x="6821846" y="1337732"/>
            <a:ext cx="4811510"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451C2A2-E325-49AD-855D-60289D44F42D}"/>
              </a:ext>
            </a:extLst>
          </p:cNvPr>
          <p:cNvPicPr>
            <a:picLocks noChangeAspect="1"/>
          </p:cNvPicPr>
          <p:nvPr/>
        </p:nvPicPr>
        <p:blipFill>
          <a:blip r:embed="rId2"/>
          <a:stretch>
            <a:fillRect/>
          </a:stretch>
        </p:blipFill>
        <p:spPr>
          <a:xfrm>
            <a:off x="6391826" y="1920324"/>
            <a:ext cx="4811509" cy="4526672"/>
          </a:xfrm>
          <a:prstGeom prst="rect">
            <a:avLst/>
          </a:prstGeom>
        </p:spPr>
      </p:pic>
    </p:spTree>
    <p:extLst>
      <p:ext uri="{BB962C8B-B14F-4D97-AF65-F5344CB8AC3E}">
        <p14:creationId xmlns:p14="http://schemas.microsoft.com/office/powerpoint/2010/main" val="68790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A6EA72-8286-456D-962A-635BD29FF580}"/>
              </a:ext>
              <a:ext uri="{C183D7F6-B498-43B3-948B-1728B52AA6E4}">
                <adec:decorative xmlns:adec="http://schemas.microsoft.com/office/drawing/2017/decorative" val="1"/>
              </a:ext>
            </a:extLst>
          </p:cNvPr>
          <p:cNvSpPr/>
          <p:nvPr/>
        </p:nvSpPr>
        <p:spPr>
          <a:xfrm flipH="1">
            <a:off x="7275870" y="972457"/>
            <a:ext cx="4581913" cy="4843807"/>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08DF2641-88A5-4690-98BC-859695C8E3C8}"/>
              </a:ext>
            </a:extLst>
          </p:cNvPr>
          <p:cNvSpPr>
            <a:spLocks noGrp="1"/>
          </p:cNvSpPr>
          <p:nvPr>
            <p:ph type="ftr" sz="quarter" idx="10"/>
          </p:nvPr>
        </p:nvSpPr>
        <p:spPr/>
        <p:txBody>
          <a:bodyPr/>
          <a:lstStyle/>
          <a:p>
            <a:r>
              <a:rPr lang="en-US" dirty="0"/>
              <a:t>Linh Thuy Phung – June 2020</a:t>
            </a:r>
          </a:p>
        </p:txBody>
      </p:sp>
      <p:sp>
        <p:nvSpPr>
          <p:cNvPr id="3" name="Slide Number Placeholder 2">
            <a:extLst>
              <a:ext uri="{FF2B5EF4-FFF2-40B4-BE49-F238E27FC236}">
                <a16:creationId xmlns:a16="http://schemas.microsoft.com/office/drawing/2014/main" id="{C6CF05E3-FE3F-45C6-A2C5-9F5408F4F812}"/>
              </a:ext>
            </a:extLst>
          </p:cNvPr>
          <p:cNvSpPr>
            <a:spLocks noGrp="1"/>
          </p:cNvSpPr>
          <p:nvPr>
            <p:ph type="sldNum" sz="quarter" idx="11"/>
          </p:nvPr>
        </p:nvSpPr>
        <p:spPr/>
        <p:txBody>
          <a:bodyPr/>
          <a:lstStyle/>
          <a:p>
            <a:fld id="{8C2E478F-E849-4A8C-AF1F-CBCC78A7CBFA}" type="slidenum">
              <a:rPr lang="en-US" smtClean="0"/>
              <a:pPr/>
              <a:t>12</a:t>
            </a:fld>
            <a:endParaRPr lang="en-US" dirty="0"/>
          </a:p>
        </p:txBody>
      </p:sp>
      <p:grpSp>
        <p:nvGrpSpPr>
          <p:cNvPr id="31" name="Group 21">
            <a:extLst>
              <a:ext uri="{FF2B5EF4-FFF2-40B4-BE49-F238E27FC236}">
                <a16:creationId xmlns:a16="http://schemas.microsoft.com/office/drawing/2014/main" id="{E2D49A1D-0C93-4BB1-BC59-82B9BB06A5C8}"/>
              </a:ext>
            </a:extLst>
          </p:cNvPr>
          <p:cNvGrpSpPr>
            <a:grpSpLocks/>
          </p:cNvGrpSpPr>
          <p:nvPr/>
        </p:nvGrpSpPr>
        <p:grpSpPr bwMode="auto">
          <a:xfrm>
            <a:off x="1112180" y="1159782"/>
            <a:ext cx="4708526" cy="2400300"/>
            <a:chOff x="1341" y="1558"/>
            <a:chExt cx="2966" cy="1512"/>
          </a:xfrm>
        </p:grpSpPr>
        <p:sp>
          <p:nvSpPr>
            <p:cNvPr id="32" name="Oval 14">
              <a:extLst>
                <a:ext uri="{FF2B5EF4-FFF2-40B4-BE49-F238E27FC236}">
                  <a16:creationId xmlns:a16="http://schemas.microsoft.com/office/drawing/2014/main" id="{BA6FB62D-E14D-4F61-9D7D-90825BA27A8F}"/>
                </a:ext>
              </a:extLst>
            </p:cNvPr>
            <p:cNvSpPr>
              <a:spLocks noChangeArrowheads="1"/>
            </p:cNvSpPr>
            <p:nvPr/>
          </p:nvSpPr>
          <p:spPr bwMode="auto">
            <a:xfrm>
              <a:off x="2217" y="2572"/>
              <a:ext cx="465" cy="498"/>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2</a:t>
              </a:r>
            </a:p>
          </p:txBody>
        </p:sp>
        <p:sp>
          <p:nvSpPr>
            <p:cNvPr id="33" name="Line 4">
              <a:extLst>
                <a:ext uri="{FF2B5EF4-FFF2-40B4-BE49-F238E27FC236}">
                  <a16:creationId xmlns:a16="http://schemas.microsoft.com/office/drawing/2014/main" id="{F2E61320-8A26-4CA7-9187-614855A76B36}"/>
                </a:ext>
              </a:extLst>
            </p:cNvPr>
            <p:cNvSpPr>
              <a:spLocks noChangeShapeType="1"/>
            </p:cNvSpPr>
            <p:nvPr/>
          </p:nvSpPr>
          <p:spPr bwMode="auto">
            <a:xfrm flipH="1">
              <a:off x="1653" y="1586"/>
              <a:ext cx="510" cy="9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dirty="0">
                <a:solidFill>
                  <a:srgbClr val="646464"/>
                </a:solidFill>
              </a:endParaRPr>
            </a:p>
          </p:txBody>
        </p:sp>
        <p:sp>
          <p:nvSpPr>
            <p:cNvPr id="34" name="Line 5">
              <a:extLst>
                <a:ext uri="{FF2B5EF4-FFF2-40B4-BE49-F238E27FC236}">
                  <a16:creationId xmlns:a16="http://schemas.microsoft.com/office/drawing/2014/main" id="{22DBCCBF-C570-4C70-BB2D-71C0A2DEFB2B}"/>
                </a:ext>
              </a:extLst>
            </p:cNvPr>
            <p:cNvSpPr>
              <a:spLocks noChangeShapeType="1"/>
            </p:cNvSpPr>
            <p:nvPr/>
          </p:nvSpPr>
          <p:spPr bwMode="auto">
            <a:xfrm flipH="1" flipV="1">
              <a:off x="3167" y="1586"/>
              <a:ext cx="130" cy="986"/>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6" name="Line 7">
              <a:extLst>
                <a:ext uri="{FF2B5EF4-FFF2-40B4-BE49-F238E27FC236}">
                  <a16:creationId xmlns:a16="http://schemas.microsoft.com/office/drawing/2014/main" id="{F629996B-3791-41AA-B9F8-2F5307333CCB}"/>
                </a:ext>
              </a:extLst>
            </p:cNvPr>
            <p:cNvSpPr>
              <a:spLocks noChangeShapeType="1"/>
            </p:cNvSpPr>
            <p:nvPr/>
          </p:nvSpPr>
          <p:spPr bwMode="auto">
            <a:xfrm flipV="1">
              <a:off x="2471" y="1586"/>
              <a:ext cx="173" cy="935"/>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7" name="Line 8">
              <a:extLst>
                <a:ext uri="{FF2B5EF4-FFF2-40B4-BE49-F238E27FC236}">
                  <a16:creationId xmlns:a16="http://schemas.microsoft.com/office/drawing/2014/main" id="{526BE452-6BDF-460E-A1D6-76CC19A0CA9A}"/>
                </a:ext>
              </a:extLst>
            </p:cNvPr>
            <p:cNvSpPr>
              <a:spLocks noChangeShapeType="1"/>
            </p:cNvSpPr>
            <p:nvPr/>
          </p:nvSpPr>
          <p:spPr bwMode="auto">
            <a:xfrm>
              <a:off x="3571" y="1576"/>
              <a:ext cx="410" cy="8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40" name="Oval 12">
              <a:extLst>
                <a:ext uri="{FF2B5EF4-FFF2-40B4-BE49-F238E27FC236}">
                  <a16:creationId xmlns:a16="http://schemas.microsoft.com/office/drawing/2014/main" id="{090D636F-949D-4B28-8D88-D3B2BE2D2C52}"/>
                </a:ext>
              </a:extLst>
            </p:cNvPr>
            <p:cNvSpPr>
              <a:spLocks noChangeArrowheads="1"/>
            </p:cNvSpPr>
            <p:nvPr/>
          </p:nvSpPr>
          <p:spPr bwMode="auto">
            <a:xfrm>
              <a:off x="3065" y="2562"/>
              <a:ext cx="465" cy="499"/>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3</a:t>
              </a:r>
            </a:p>
          </p:txBody>
        </p:sp>
        <p:sp>
          <p:nvSpPr>
            <p:cNvPr id="43" name="Rectangle 20">
              <a:extLst>
                <a:ext uri="{FF2B5EF4-FFF2-40B4-BE49-F238E27FC236}">
                  <a16:creationId xmlns:a16="http://schemas.microsoft.com/office/drawing/2014/main" id="{B4F39B15-2DB1-4ABE-8CDA-355B51B683EB}"/>
                </a:ext>
              </a:extLst>
            </p:cNvPr>
            <p:cNvSpPr>
              <a:spLocks noChangeArrowheads="1"/>
            </p:cNvSpPr>
            <p:nvPr/>
          </p:nvSpPr>
          <p:spPr bwMode="auto">
            <a:xfrm>
              <a:off x="1936" y="1558"/>
              <a:ext cx="1880" cy="57"/>
            </a:xfrm>
            <a:prstGeom prst="rect">
              <a:avLst/>
            </a:prstGeom>
            <a:solidFill>
              <a:srgbClr val="CCCCCC"/>
            </a:solidFill>
            <a:ln w="6350">
              <a:noFill/>
              <a:miter lim="800000"/>
              <a:headEnd/>
              <a:tailEnd/>
            </a:ln>
          </p:spPr>
          <p:txBody>
            <a:bodyPr wrap="none" lIns="45720" rIns="45720" anchor="ctr" anchorCtr="1"/>
            <a:lstStyle/>
            <a:p>
              <a:pPr algn="ctr" fontAlgn="base">
                <a:spcBef>
                  <a:spcPct val="0"/>
                </a:spcBef>
                <a:spcAft>
                  <a:spcPct val="0"/>
                </a:spcAft>
              </a:pPr>
              <a:endParaRPr lang="en-US" sz="1600" dirty="0">
                <a:solidFill>
                  <a:srgbClr val="FFFFFF"/>
                </a:solidFill>
              </a:endParaRPr>
            </a:p>
          </p:txBody>
        </p:sp>
        <p:sp>
          <p:nvSpPr>
            <p:cNvPr id="44" name="Oval 21">
              <a:extLst>
                <a:ext uri="{FF2B5EF4-FFF2-40B4-BE49-F238E27FC236}">
                  <a16:creationId xmlns:a16="http://schemas.microsoft.com/office/drawing/2014/main" id="{6F45C516-6FE0-4608-BAE1-D5B8CDE26FE1}"/>
                </a:ext>
              </a:extLst>
            </p:cNvPr>
            <p:cNvSpPr>
              <a:spLocks noChangeArrowheads="1"/>
            </p:cNvSpPr>
            <p:nvPr/>
          </p:nvSpPr>
          <p:spPr bwMode="auto">
            <a:xfrm>
              <a:off x="3842" y="2373"/>
              <a:ext cx="465" cy="499"/>
            </a:xfrm>
            <a:prstGeom prst="ellipse">
              <a:avLst/>
            </a:prstGeom>
            <a:solidFill>
              <a:schemeClr val="accent1"/>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4</a:t>
              </a:r>
            </a:p>
          </p:txBody>
        </p:sp>
        <p:sp>
          <p:nvSpPr>
            <p:cNvPr id="45" name="Oval 22">
              <a:extLst>
                <a:ext uri="{FF2B5EF4-FFF2-40B4-BE49-F238E27FC236}">
                  <a16:creationId xmlns:a16="http://schemas.microsoft.com/office/drawing/2014/main" id="{5BAAC285-7C2B-4EFD-AF64-EF07DD2E2699}"/>
                </a:ext>
              </a:extLst>
            </p:cNvPr>
            <p:cNvSpPr>
              <a:spLocks noChangeArrowheads="1"/>
            </p:cNvSpPr>
            <p:nvPr/>
          </p:nvSpPr>
          <p:spPr bwMode="auto">
            <a:xfrm>
              <a:off x="1341" y="2380"/>
              <a:ext cx="473" cy="507"/>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1</a:t>
              </a:r>
            </a:p>
          </p:txBody>
        </p:sp>
        <p:sp>
          <p:nvSpPr>
            <p:cNvPr id="46" name="Line 23">
              <a:extLst>
                <a:ext uri="{FF2B5EF4-FFF2-40B4-BE49-F238E27FC236}">
                  <a16:creationId xmlns:a16="http://schemas.microsoft.com/office/drawing/2014/main" id="{1841E5E2-4CB9-4E18-8E06-8B234F0DA752}"/>
                </a:ext>
              </a:extLst>
            </p:cNvPr>
            <p:cNvSpPr>
              <a:spLocks noChangeShapeType="1"/>
            </p:cNvSpPr>
            <p:nvPr/>
          </p:nvSpPr>
          <p:spPr bwMode="auto">
            <a:xfrm>
              <a:off x="1839" y="2741"/>
              <a:ext cx="306" cy="94"/>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47" name="Line 24">
              <a:extLst>
                <a:ext uri="{FF2B5EF4-FFF2-40B4-BE49-F238E27FC236}">
                  <a16:creationId xmlns:a16="http://schemas.microsoft.com/office/drawing/2014/main" id="{5EBF4535-760F-415A-A30B-3E264AC0C719}"/>
                </a:ext>
              </a:extLst>
            </p:cNvPr>
            <p:cNvSpPr>
              <a:spLocks noChangeShapeType="1"/>
            </p:cNvSpPr>
            <p:nvPr/>
          </p:nvSpPr>
          <p:spPr bwMode="auto">
            <a:xfrm flipV="1">
              <a:off x="3548" y="2741"/>
              <a:ext cx="294" cy="116"/>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dirty="0">
                <a:solidFill>
                  <a:srgbClr val="646464"/>
                </a:solidFill>
              </a:endParaRPr>
            </a:p>
          </p:txBody>
        </p:sp>
      </p:grpSp>
      <p:sp>
        <p:nvSpPr>
          <p:cNvPr id="48" name="Line 23">
            <a:extLst>
              <a:ext uri="{FF2B5EF4-FFF2-40B4-BE49-F238E27FC236}">
                <a16:creationId xmlns:a16="http://schemas.microsoft.com/office/drawing/2014/main" id="{4BEEE398-BA90-49AF-8D63-420E81643D80}"/>
              </a:ext>
            </a:extLst>
          </p:cNvPr>
          <p:cNvSpPr>
            <a:spLocks noChangeShapeType="1"/>
          </p:cNvSpPr>
          <p:nvPr/>
        </p:nvSpPr>
        <p:spPr bwMode="auto">
          <a:xfrm>
            <a:off x="3324238" y="3254521"/>
            <a:ext cx="449507" cy="15049"/>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54" name="Speech Bubble: Rectangle 53">
            <a:extLst>
              <a:ext uri="{FF2B5EF4-FFF2-40B4-BE49-F238E27FC236}">
                <a16:creationId xmlns:a16="http://schemas.microsoft.com/office/drawing/2014/main" id="{3E33A3AA-7C8D-401C-9FB3-E355C0400AAB}"/>
              </a:ext>
            </a:extLst>
          </p:cNvPr>
          <p:cNvSpPr/>
          <p:nvPr/>
        </p:nvSpPr>
        <p:spPr>
          <a:xfrm rot="10800000">
            <a:off x="1017035" y="4045175"/>
            <a:ext cx="4906653" cy="2065825"/>
          </a:xfrm>
          <a:prstGeom prst="wedgeRectCallout">
            <a:avLst>
              <a:gd name="adj1" fmla="val -36976"/>
              <a:gd name="adj2" fmla="val 83144"/>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1E19A9-ECDA-4C02-81CB-8A9043BEE99F}"/>
              </a:ext>
            </a:extLst>
          </p:cNvPr>
          <p:cNvSpPr/>
          <p:nvPr/>
        </p:nvSpPr>
        <p:spPr>
          <a:xfrm>
            <a:off x="1168510" y="4199778"/>
            <a:ext cx="4652196" cy="1754326"/>
          </a:xfrm>
          <a:prstGeom prst="rect">
            <a:avLst/>
          </a:prstGeom>
        </p:spPr>
        <p:txBody>
          <a:bodyPr wrap="square">
            <a:spAutoFit/>
          </a:bodyPr>
          <a:lstStyle/>
          <a:p>
            <a:pPr algn="just"/>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Finally, based on the above cleaned data, we will run k-means to cluster Hanoi into 4 clusters. </a:t>
            </a:r>
          </a:p>
          <a:p>
            <a:pPr algn="just"/>
            <a:r>
              <a:rPr lang="en-US" dirty="0">
                <a:solidFill>
                  <a:schemeClr val="bg1"/>
                </a:solidFill>
                <a:latin typeface="Calibri" panose="020F0502020204030204" pitchFamily="34" charset="0"/>
                <a:cs typeface="Times New Roman" panose="02020603050405020304" pitchFamily="18" charset="0"/>
              </a:rPr>
              <a:t>=&gt; The results will allow us to identify which neighborhoods have higher concentration of businesses, and help us determine which area is the best location to open a business in Hanoi</a:t>
            </a:r>
            <a:endParaRPr lang="en-US" dirty="0">
              <a:solidFill>
                <a:schemeClr val="bg1"/>
              </a:solidFill>
            </a:endParaRPr>
          </a:p>
        </p:txBody>
      </p:sp>
      <p:sp>
        <p:nvSpPr>
          <p:cNvPr id="57" name="Rectangle 56">
            <a:extLst>
              <a:ext uri="{FF2B5EF4-FFF2-40B4-BE49-F238E27FC236}">
                <a16:creationId xmlns:a16="http://schemas.microsoft.com/office/drawing/2014/main" id="{9482BC77-267A-46D9-BA6E-228C04D8EE8C}"/>
              </a:ext>
              <a:ext uri="{C183D7F6-B498-43B3-948B-1728B52AA6E4}">
                <adec:decorative xmlns:adec="http://schemas.microsoft.com/office/drawing/2017/decorative" val="1"/>
              </a:ext>
            </a:extLst>
          </p:cNvPr>
          <p:cNvSpPr/>
          <p:nvPr/>
        </p:nvSpPr>
        <p:spPr>
          <a:xfrm rot="10800000" flipH="1" flipV="1">
            <a:off x="6821846" y="1337732"/>
            <a:ext cx="4811510"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9E47193-E839-43AB-955B-8DC884E1E4CE}"/>
              </a:ext>
            </a:extLst>
          </p:cNvPr>
          <p:cNvSpPr>
            <a:spLocks noGrp="1"/>
          </p:cNvSpPr>
          <p:nvPr>
            <p:ph type="title"/>
          </p:nvPr>
        </p:nvSpPr>
        <p:spPr/>
        <p:txBody>
          <a:bodyPr/>
          <a:lstStyle/>
          <a:p>
            <a:r>
              <a:rPr lang="en-US" dirty="0"/>
              <a:t>Step by step to the result</a:t>
            </a:r>
          </a:p>
        </p:txBody>
      </p:sp>
      <p:pic>
        <p:nvPicPr>
          <p:cNvPr id="11" name="Picture 10">
            <a:extLst>
              <a:ext uri="{FF2B5EF4-FFF2-40B4-BE49-F238E27FC236}">
                <a16:creationId xmlns:a16="http://schemas.microsoft.com/office/drawing/2014/main" id="{F48AE3EA-4620-40B5-AF29-9D02AB177B9A}"/>
              </a:ext>
            </a:extLst>
          </p:cNvPr>
          <p:cNvPicPr>
            <a:picLocks noChangeAspect="1"/>
          </p:cNvPicPr>
          <p:nvPr/>
        </p:nvPicPr>
        <p:blipFill>
          <a:blip r:embed="rId2"/>
          <a:stretch>
            <a:fillRect/>
          </a:stretch>
        </p:blipFill>
        <p:spPr>
          <a:xfrm>
            <a:off x="6451957" y="2464707"/>
            <a:ext cx="3685698" cy="1021168"/>
          </a:xfrm>
          <a:prstGeom prst="rect">
            <a:avLst/>
          </a:prstGeom>
        </p:spPr>
      </p:pic>
      <p:pic>
        <p:nvPicPr>
          <p:cNvPr id="13" name="Picture 12">
            <a:extLst>
              <a:ext uri="{FF2B5EF4-FFF2-40B4-BE49-F238E27FC236}">
                <a16:creationId xmlns:a16="http://schemas.microsoft.com/office/drawing/2014/main" id="{697832D4-B9B2-432D-A40F-40FE03B01AC6}"/>
              </a:ext>
            </a:extLst>
          </p:cNvPr>
          <p:cNvPicPr>
            <a:picLocks noChangeAspect="1"/>
          </p:cNvPicPr>
          <p:nvPr/>
        </p:nvPicPr>
        <p:blipFill>
          <a:blip r:embed="rId3"/>
          <a:stretch>
            <a:fillRect/>
          </a:stretch>
        </p:blipFill>
        <p:spPr>
          <a:xfrm>
            <a:off x="6451957" y="1574829"/>
            <a:ext cx="3650094" cy="708721"/>
          </a:xfrm>
          <a:prstGeom prst="rect">
            <a:avLst/>
          </a:prstGeom>
        </p:spPr>
      </p:pic>
      <p:pic>
        <p:nvPicPr>
          <p:cNvPr id="17" name="Picture 16">
            <a:extLst>
              <a:ext uri="{FF2B5EF4-FFF2-40B4-BE49-F238E27FC236}">
                <a16:creationId xmlns:a16="http://schemas.microsoft.com/office/drawing/2014/main" id="{52A164AD-6B61-4E5E-9E38-EEC7DB79B21C}"/>
              </a:ext>
            </a:extLst>
          </p:cNvPr>
          <p:cNvPicPr>
            <a:picLocks noChangeAspect="1"/>
          </p:cNvPicPr>
          <p:nvPr/>
        </p:nvPicPr>
        <p:blipFill>
          <a:blip r:embed="rId4"/>
          <a:stretch>
            <a:fillRect/>
          </a:stretch>
        </p:blipFill>
        <p:spPr>
          <a:xfrm>
            <a:off x="6451957" y="3679376"/>
            <a:ext cx="3685699" cy="1760373"/>
          </a:xfrm>
          <a:prstGeom prst="rect">
            <a:avLst/>
          </a:prstGeom>
        </p:spPr>
      </p:pic>
      <p:pic>
        <p:nvPicPr>
          <p:cNvPr id="21" name="Picture 20">
            <a:extLst>
              <a:ext uri="{FF2B5EF4-FFF2-40B4-BE49-F238E27FC236}">
                <a16:creationId xmlns:a16="http://schemas.microsoft.com/office/drawing/2014/main" id="{02BE9FA2-EC40-4E80-B9A5-5D2B1D757B87}"/>
              </a:ext>
            </a:extLst>
          </p:cNvPr>
          <p:cNvPicPr>
            <a:picLocks noChangeAspect="1"/>
          </p:cNvPicPr>
          <p:nvPr/>
        </p:nvPicPr>
        <p:blipFill>
          <a:blip r:embed="rId5"/>
          <a:stretch>
            <a:fillRect/>
          </a:stretch>
        </p:blipFill>
        <p:spPr>
          <a:xfrm>
            <a:off x="6451957" y="5633250"/>
            <a:ext cx="3685700" cy="701101"/>
          </a:xfrm>
          <a:prstGeom prst="rect">
            <a:avLst/>
          </a:prstGeom>
        </p:spPr>
      </p:pic>
      <p:sp>
        <p:nvSpPr>
          <p:cNvPr id="38" name="Oval 12">
            <a:extLst>
              <a:ext uri="{FF2B5EF4-FFF2-40B4-BE49-F238E27FC236}">
                <a16:creationId xmlns:a16="http://schemas.microsoft.com/office/drawing/2014/main" id="{AF6DC725-BD28-47A4-99BD-72953E297A0F}"/>
              </a:ext>
            </a:extLst>
          </p:cNvPr>
          <p:cNvSpPr>
            <a:spLocks noChangeArrowheads="1"/>
          </p:cNvSpPr>
          <p:nvPr/>
        </p:nvSpPr>
        <p:spPr bwMode="auto">
          <a:xfrm>
            <a:off x="10554360" y="1532076"/>
            <a:ext cx="738188" cy="792163"/>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Cluster </a:t>
            </a:r>
          </a:p>
          <a:p>
            <a:pPr algn="ctr" fontAlgn="base">
              <a:spcBef>
                <a:spcPct val="0"/>
              </a:spcBef>
              <a:spcAft>
                <a:spcPct val="0"/>
              </a:spcAft>
            </a:pPr>
            <a:r>
              <a:rPr lang="en-US" sz="1600" dirty="0">
                <a:solidFill>
                  <a:srgbClr val="646464"/>
                </a:solidFill>
              </a:rPr>
              <a:t>1</a:t>
            </a:r>
          </a:p>
        </p:txBody>
      </p:sp>
      <p:sp>
        <p:nvSpPr>
          <p:cNvPr id="39" name="Oval 12">
            <a:extLst>
              <a:ext uri="{FF2B5EF4-FFF2-40B4-BE49-F238E27FC236}">
                <a16:creationId xmlns:a16="http://schemas.microsoft.com/office/drawing/2014/main" id="{605564F8-47DE-4AE8-9E54-106742282C88}"/>
              </a:ext>
            </a:extLst>
          </p:cNvPr>
          <p:cNvSpPr>
            <a:spLocks noChangeArrowheads="1"/>
          </p:cNvSpPr>
          <p:nvPr/>
        </p:nvSpPr>
        <p:spPr bwMode="auto">
          <a:xfrm>
            <a:off x="10590245" y="2625472"/>
            <a:ext cx="739622" cy="780202"/>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Cluster </a:t>
            </a:r>
          </a:p>
          <a:p>
            <a:pPr algn="ctr" fontAlgn="base">
              <a:spcBef>
                <a:spcPct val="0"/>
              </a:spcBef>
              <a:spcAft>
                <a:spcPct val="0"/>
              </a:spcAft>
            </a:pPr>
            <a:r>
              <a:rPr lang="en-US" sz="1600" dirty="0">
                <a:solidFill>
                  <a:srgbClr val="646464"/>
                </a:solidFill>
              </a:rPr>
              <a:t>2</a:t>
            </a:r>
          </a:p>
        </p:txBody>
      </p:sp>
      <p:sp>
        <p:nvSpPr>
          <p:cNvPr id="41" name="Oval 12">
            <a:extLst>
              <a:ext uri="{FF2B5EF4-FFF2-40B4-BE49-F238E27FC236}">
                <a16:creationId xmlns:a16="http://schemas.microsoft.com/office/drawing/2014/main" id="{D904B37E-CC19-409C-8399-E8B1F4747AB5}"/>
              </a:ext>
            </a:extLst>
          </p:cNvPr>
          <p:cNvSpPr>
            <a:spLocks noChangeArrowheads="1"/>
          </p:cNvSpPr>
          <p:nvPr/>
        </p:nvSpPr>
        <p:spPr bwMode="auto">
          <a:xfrm>
            <a:off x="10575716" y="4144818"/>
            <a:ext cx="738188" cy="792163"/>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Cluster </a:t>
            </a:r>
          </a:p>
          <a:p>
            <a:pPr algn="ctr" fontAlgn="base">
              <a:spcBef>
                <a:spcPct val="0"/>
              </a:spcBef>
              <a:spcAft>
                <a:spcPct val="0"/>
              </a:spcAft>
            </a:pPr>
            <a:r>
              <a:rPr lang="en-US" sz="1600" dirty="0">
                <a:solidFill>
                  <a:srgbClr val="646464"/>
                </a:solidFill>
              </a:rPr>
              <a:t>3</a:t>
            </a:r>
          </a:p>
        </p:txBody>
      </p:sp>
      <p:sp>
        <p:nvSpPr>
          <p:cNvPr id="42" name="Oval 12">
            <a:extLst>
              <a:ext uri="{FF2B5EF4-FFF2-40B4-BE49-F238E27FC236}">
                <a16:creationId xmlns:a16="http://schemas.microsoft.com/office/drawing/2014/main" id="{80CE914D-62E1-4447-BDB9-33BFA6A1752A}"/>
              </a:ext>
            </a:extLst>
          </p:cNvPr>
          <p:cNvSpPr>
            <a:spLocks noChangeArrowheads="1"/>
          </p:cNvSpPr>
          <p:nvPr/>
        </p:nvSpPr>
        <p:spPr bwMode="auto">
          <a:xfrm>
            <a:off x="10575716" y="5585733"/>
            <a:ext cx="738188" cy="792163"/>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Cluster </a:t>
            </a:r>
          </a:p>
          <a:p>
            <a:pPr algn="ctr" fontAlgn="base">
              <a:spcBef>
                <a:spcPct val="0"/>
              </a:spcBef>
              <a:spcAft>
                <a:spcPct val="0"/>
              </a:spcAft>
            </a:pPr>
            <a:r>
              <a:rPr lang="en-US" sz="1600" dirty="0">
                <a:solidFill>
                  <a:srgbClr val="646464"/>
                </a:solidFill>
              </a:rPr>
              <a:t>4</a:t>
            </a:r>
          </a:p>
        </p:txBody>
      </p:sp>
      <p:sp>
        <p:nvSpPr>
          <p:cNvPr id="35" name="Right Triangle 34">
            <a:extLst>
              <a:ext uri="{FF2B5EF4-FFF2-40B4-BE49-F238E27FC236}">
                <a16:creationId xmlns:a16="http://schemas.microsoft.com/office/drawing/2014/main" id="{8ABE0A88-2842-405E-9D25-F0AA32F1A788}"/>
              </a:ext>
            </a:extLst>
          </p:cNvPr>
          <p:cNvSpPr/>
          <p:nvPr/>
        </p:nvSpPr>
        <p:spPr>
          <a:xfrm rot="13452286">
            <a:off x="9862398" y="1683433"/>
            <a:ext cx="494530" cy="508453"/>
          </a:xfrm>
          <a:prstGeom prst="rtTriangl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Triangle 57">
            <a:extLst>
              <a:ext uri="{FF2B5EF4-FFF2-40B4-BE49-F238E27FC236}">
                <a16:creationId xmlns:a16="http://schemas.microsoft.com/office/drawing/2014/main" id="{D1ECC7DA-CE28-45D3-A3A1-6B93156E3E68}"/>
              </a:ext>
            </a:extLst>
          </p:cNvPr>
          <p:cNvSpPr/>
          <p:nvPr/>
        </p:nvSpPr>
        <p:spPr>
          <a:xfrm rot="13452286">
            <a:off x="9777371" y="2586478"/>
            <a:ext cx="731845" cy="757539"/>
          </a:xfrm>
          <a:custGeom>
            <a:avLst/>
            <a:gdLst>
              <a:gd name="connsiteX0" fmla="*/ 0 w 458431"/>
              <a:gd name="connsiteY0" fmla="*/ 489811 h 489811"/>
              <a:gd name="connsiteX1" fmla="*/ 0 w 458431"/>
              <a:gd name="connsiteY1" fmla="*/ 0 h 489811"/>
              <a:gd name="connsiteX2" fmla="*/ 458431 w 458431"/>
              <a:gd name="connsiteY2" fmla="*/ 489811 h 489811"/>
              <a:gd name="connsiteX3" fmla="*/ 0 w 458431"/>
              <a:gd name="connsiteY3" fmla="*/ 489811 h 489811"/>
              <a:gd name="connsiteX0" fmla="*/ 123605 w 582036"/>
              <a:gd name="connsiteY0" fmla="*/ 616894 h 616894"/>
              <a:gd name="connsiteX1" fmla="*/ 0 w 582036"/>
              <a:gd name="connsiteY1" fmla="*/ 0 h 616894"/>
              <a:gd name="connsiteX2" fmla="*/ 582036 w 582036"/>
              <a:gd name="connsiteY2" fmla="*/ 616894 h 616894"/>
              <a:gd name="connsiteX3" fmla="*/ 123605 w 582036"/>
              <a:gd name="connsiteY3" fmla="*/ 616894 h 616894"/>
              <a:gd name="connsiteX0" fmla="*/ 123605 w 731845"/>
              <a:gd name="connsiteY0" fmla="*/ 616894 h 757539"/>
              <a:gd name="connsiteX1" fmla="*/ 0 w 731845"/>
              <a:gd name="connsiteY1" fmla="*/ 0 h 757539"/>
              <a:gd name="connsiteX2" fmla="*/ 731845 w 731845"/>
              <a:gd name="connsiteY2" fmla="*/ 757539 h 757539"/>
              <a:gd name="connsiteX3" fmla="*/ 123605 w 731845"/>
              <a:gd name="connsiteY3" fmla="*/ 616894 h 757539"/>
            </a:gdLst>
            <a:ahLst/>
            <a:cxnLst>
              <a:cxn ang="0">
                <a:pos x="connsiteX0" y="connsiteY0"/>
              </a:cxn>
              <a:cxn ang="0">
                <a:pos x="connsiteX1" y="connsiteY1"/>
              </a:cxn>
              <a:cxn ang="0">
                <a:pos x="connsiteX2" y="connsiteY2"/>
              </a:cxn>
              <a:cxn ang="0">
                <a:pos x="connsiteX3" y="connsiteY3"/>
              </a:cxn>
            </a:cxnLst>
            <a:rect l="l" t="t" r="r" b="b"/>
            <a:pathLst>
              <a:path w="731845" h="757539">
                <a:moveTo>
                  <a:pt x="123605" y="616894"/>
                </a:moveTo>
                <a:lnTo>
                  <a:pt x="0" y="0"/>
                </a:lnTo>
                <a:lnTo>
                  <a:pt x="731845" y="757539"/>
                </a:lnTo>
                <a:lnTo>
                  <a:pt x="123605" y="61689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ight Triangle 57">
            <a:extLst>
              <a:ext uri="{FF2B5EF4-FFF2-40B4-BE49-F238E27FC236}">
                <a16:creationId xmlns:a16="http://schemas.microsoft.com/office/drawing/2014/main" id="{AB7DA44B-1120-456E-925E-0EBA1F7279A8}"/>
              </a:ext>
            </a:extLst>
          </p:cNvPr>
          <p:cNvSpPr/>
          <p:nvPr/>
        </p:nvSpPr>
        <p:spPr>
          <a:xfrm rot="13625018">
            <a:off x="9459819" y="3958225"/>
            <a:ext cx="1333583" cy="1264081"/>
          </a:xfrm>
          <a:custGeom>
            <a:avLst/>
            <a:gdLst>
              <a:gd name="connsiteX0" fmla="*/ 0 w 458431"/>
              <a:gd name="connsiteY0" fmla="*/ 489811 h 489811"/>
              <a:gd name="connsiteX1" fmla="*/ 0 w 458431"/>
              <a:gd name="connsiteY1" fmla="*/ 0 h 489811"/>
              <a:gd name="connsiteX2" fmla="*/ 458431 w 458431"/>
              <a:gd name="connsiteY2" fmla="*/ 489811 h 489811"/>
              <a:gd name="connsiteX3" fmla="*/ 0 w 458431"/>
              <a:gd name="connsiteY3" fmla="*/ 489811 h 489811"/>
              <a:gd name="connsiteX0" fmla="*/ 123605 w 582036"/>
              <a:gd name="connsiteY0" fmla="*/ 616894 h 616894"/>
              <a:gd name="connsiteX1" fmla="*/ 0 w 582036"/>
              <a:gd name="connsiteY1" fmla="*/ 0 h 616894"/>
              <a:gd name="connsiteX2" fmla="*/ 582036 w 582036"/>
              <a:gd name="connsiteY2" fmla="*/ 616894 h 616894"/>
              <a:gd name="connsiteX3" fmla="*/ 123605 w 582036"/>
              <a:gd name="connsiteY3" fmla="*/ 616894 h 616894"/>
              <a:gd name="connsiteX0" fmla="*/ 123605 w 731845"/>
              <a:gd name="connsiteY0" fmla="*/ 616894 h 757539"/>
              <a:gd name="connsiteX1" fmla="*/ 0 w 731845"/>
              <a:gd name="connsiteY1" fmla="*/ 0 h 757539"/>
              <a:gd name="connsiteX2" fmla="*/ 731845 w 731845"/>
              <a:gd name="connsiteY2" fmla="*/ 757539 h 757539"/>
              <a:gd name="connsiteX3" fmla="*/ 123605 w 731845"/>
              <a:gd name="connsiteY3" fmla="*/ 616894 h 757539"/>
              <a:gd name="connsiteX0" fmla="*/ 123605 w 953032"/>
              <a:gd name="connsiteY0" fmla="*/ 616894 h 984954"/>
              <a:gd name="connsiteX1" fmla="*/ 0 w 953032"/>
              <a:gd name="connsiteY1" fmla="*/ 0 h 984954"/>
              <a:gd name="connsiteX2" fmla="*/ 953032 w 953032"/>
              <a:gd name="connsiteY2" fmla="*/ 984954 h 984954"/>
              <a:gd name="connsiteX3" fmla="*/ 123605 w 953032"/>
              <a:gd name="connsiteY3" fmla="*/ 616894 h 984954"/>
              <a:gd name="connsiteX0" fmla="*/ 344793 w 1174220"/>
              <a:gd name="connsiteY0" fmla="*/ 844309 h 1212369"/>
              <a:gd name="connsiteX1" fmla="*/ 0 w 1174220"/>
              <a:gd name="connsiteY1" fmla="*/ 0 h 1212369"/>
              <a:gd name="connsiteX2" fmla="*/ 1174220 w 1174220"/>
              <a:gd name="connsiteY2" fmla="*/ 1212369 h 1212369"/>
              <a:gd name="connsiteX3" fmla="*/ 344793 w 1174220"/>
              <a:gd name="connsiteY3" fmla="*/ 844309 h 1212369"/>
              <a:gd name="connsiteX0" fmla="*/ 356089 w 1185516"/>
              <a:gd name="connsiteY0" fmla="*/ 831343 h 1199403"/>
              <a:gd name="connsiteX1" fmla="*/ 0 w 1185516"/>
              <a:gd name="connsiteY1" fmla="*/ 0 h 1199403"/>
              <a:gd name="connsiteX2" fmla="*/ 1185516 w 1185516"/>
              <a:gd name="connsiteY2" fmla="*/ 1199403 h 1199403"/>
              <a:gd name="connsiteX3" fmla="*/ 356089 w 1185516"/>
              <a:gd name="connsiteY3" fmla="*/ 831343 h 1199403"/>
              <a:gd name="connsiteX0" fmla="*/ 356089 w 1185516"/>
              <a:gd name="connsiteY0" fmla="*/ 831343 h 1199403"/>
              <a:gd name="connsiteX1" fmla="*/ 0 w 1185516"/>
              <a:gd name="connsiteY1" fmla="*/ 0 h 1199403"/>
              <a:gd name="connsiteX2" fmla="*/ 1185516 w 1185516"/>
              <a:gd name="connsiteY2" fmla="*/ 1199403 h 1199403"/>
              <a:gd name="connsiteX3" fmla="*/ 356089 w 1185516"/>
              <a:gd name="connsiteY3" fmla="*/ 831343 h 1199403"/>
            </a:gdLst>
            <a:ahLst/>
            <a:cxnLst>
              <a:cxn ang="0">
                <a:pos x="connsiteX0" y="connsiteY0"/>
              </a:cxn>
              <a:cxn ang="0">
                <a:pos x="connsiteX1" y="connsiteY1"/>
              </a:cxn>
              <a:cxn ang="0">
                <a:pos x="connsiteX2" y="connsiteY2"/>
              </a:cxn>
              <a:cxn ang="0">
                <a:pos x="connsiteX3" y="connsiteY3"/>
              </a:cxn>
            </a:cxnLst>
            <a:rect l="l" t="t" r="r" b="b"/>
            <a:pathLst>
              <a:path w="1185516" h="1199403">
                <a:moveTo>
                  <a:pt x="356089" y="831343"/>
                </a:moveTo>
                <a:lnTo>
                  <a:pt x="0" y="0"/>
                </a:lnTo>
                <a:lnTo>
                  <a:pt x="1185516" y="1199403"/>
                </a:lnTo>
                <a:lnTo>
                  <a:pt x="356089" y="831343"/>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ight Triangle 59">
            <a:extLst>
              <a:ext uri="{FF2B5EF4-FFF2-40B4-BE49-F238E27FC236}">
                <a16:creationId xmlns:a16="http://schemas.microsoft.com/office/drawing/2014/main" id="{8C657244-7477-4A2E-9EE2-4557ECFE061B}"/>
              </a:ext>
            </a:extLst>
          </p:cNvPr>
          <p:cNvSpPr/>
          <p:nvPr/>
        </p:nvSpPr>
        <p:spPr>
          <a:xfrm rot="13452286">
            <a:off x="9884521" y="5717080"/>
            <a:ext cx="494530" cy="508453"/>
          </a:xfrm>
          <a:prstGeom prst="rtTriangl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220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D2DC372-F50D-4241-956F-88217652F919}"/>
              </a:ext>
            </a:extLst>
          </p:cNvPr>
          <p:cNvPicPr>
            <a:picLocks noGrp="1" noChangeAspect="1"/>
          </p:cNvPicPr>
          <p:nvPr>
            <p:ph type="pic" sz="quarter" idx="15"/>
          </p:nvPr>
        </p:nvPicPr>
        <p:blipFill>
          <a:blip r:embed="rId3">
            <a:duotone>
              <a:prstClr val="black"/>
              <a:schemeClr val="tx2">
                <a:tint val="45000"/>
                <a:satMod val="400000"/>
              </a:schemeClr>
            </a:duotone>
          </a:blip>
          <a:srcRect/>
          <a:stretch/>
        </p:blipFill>
        <p:spPr>
          <a:xfrm>
            <a:off x="-35507" y="0"/>
            <a:ext cx="12263015" cy="6858000"/>
          </a:xfrm>
        </p:spPr>
      </p:pic>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42A4A83C-0C6B-4A7C-B582-33988B027F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747704"/>
            <a:ext cx="4351911" cy="1769608"/>
          </a:xfrm>
        </p:spPr>
        <p:txBody>
          <a:bodyPr>
            <a:normAutofit/>
          </a:bodyPr>
          <a:lstStyle/>
          <a:p>
            <a:r>
              <a:rPr lang="en-US" sz="4000" dirty="0">
                <a:solidFill>
                  <a:schemeClr val="bg1"/>
                </a:solidFill>
              </a:rPr>
              <a:t>results</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506095" y="4311052"/>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500" dirty="0"/>
              <a:t>Results of capstone project</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Linh Thuy Phung – June 2020</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33A826A2-629D-4C03-98DC-98B85F5E28BF}"/>
              </a:ext>
            </a:extLst>
          </p:cNvPr>
          <p:cNvSpPr/>
          <p:nvPr/>
        </p:nvSpPr>
        <p:spPr>
          <a:xfrm>
            <a:off x="4506095" y="2080727"/>
            <a:ext cx="4351911" cy="375391"/>
          </a:xfrm>
          <a:prstGeom prst="rect">
            <a:avLst/>
          </a:prstGeom>
          <a:solidFill>
            <a:srgbClr val="8E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13</a:t>
            </a:fld>
            <a:endParaRPr lang="en-US" dirty="0"/>
          </a:p>
        </p:txBody>
      </p:sp>
      <p:sp>
        <p:nvSpPr>
          <p:cNvPr id="2" name="Oval 1">
            <a:extLst>
              <a:ext uri="{FF2B5EF4-FFF2-40B4-BE49-F238E27FC236}">
                <a16:creationId xmlns:a16="http://schemas.microsoft.com/office/drawing/2014/main" id="{29911123-52CE-484F-8E63-D8B745A76BA9}"/>
              </a:ext>
            </a:extLst>
          </p:cNvPr>
          <p:cNvSpPr/>
          <p:nvPr/>
        </p:nvSpPr>
        <p:spPr>
          <a:xfrm>
            <a:off x="6096000" y="1763486"/>
            <a:ext cx="1116563" cy="967059"/>
          </a:xfrm>
          <a:prstGeom prst="ellipse">
            <a:avLst/>
          </a:prstGeom>
          <a:solidFill>
            <a:srgbClr val="2F3342"/>
          </a:solidFill>
          <a:ln w="5715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6000" b="1" dirty="0">
                <a:solidFill>
                  <a:schemeClr val="accent2">
                    <a:lumMod val="75000"/>
                  </a:schemeClr>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1713554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5B1DEC-E7E9-4365-AF4A-A8944C2A4863}"/>
              </a:ext>
            </a:extLst>
          </p:cNvPr>
          <p:cNvSpPr>
            <a:spLocks noGrp="1"/>
          </p:cNvSpPr>
          <p:nvPr>
            <p:ph type="ftr" sz="quarter" idx="14"/>
          </p:nvPr>
        </p:nvSpPr>
        <p:spPr/>
        <p:txBody>
          <a:bodyPr/>
          <a:lstStyle/>
          <a:p>
            <a:r>
              <a:rPr lang="en-US"/>
              <a:t>Linh Thuy Phung – June 2020</a:t>
            </a:r>
            <a:endParaRPr lang="en-US" dirty="0"/>
          </a:p>
        </p:txBody>
      </p:sp>
      <p:sp>
        <p:nvSpPr>
          <p:cNvPr id="5" name="Slide Number Placeholder 4">
            <a:extLst>
              <a:ext uri="{FF2B5EF4-FFF2-40B4-BE49-F238E27FC236}">
                <a16:creationId xmlns:a16="http://schemas.microsoft.com/office/drawing/2014/main" id="{10AFAB15-9B42-4056-8030-F8FDA11C6DB8}"/>
              </a:ext>
            </a:extLst>
          </p:cNvPr>
          <p:cNvSpPr>
            <a:spLocks noGrp="1"/>
          </p:cNvSpPr>
          <p:nvPr>
            <p:ph type="sldNum" sz="quarter" idx="15"/>
          </p:nvPr>
        </p:nvSpPr>
        <p:spPr/>
        <p:txBody>
          <a:bodyPr/>
          <a:lstStyle/>
          <a:p>
            <a:fld id="{8C2E478F-E849-4A8C-AF1F-CBCC78A7CBFA}" type="slidenum">
              <a:rPr lang="en-US" smtClean="0"/>
              <a:pPr/>
              <a:t>14</a:t>
            </a:fld>
            <a:endParaRPr lang="en-US" dirty="0"/>
          </a:p>
        </p:txBody>
      </p:sp>
      <p:sp>
        <p:nvSpPr>
          <p:cNvPr id="6" name="Title 6">
            <a:extLst>
              <a:ext uri="{FF2B5EF4-FFF2-40B4-BE49-F238E27FC236}">
                <a16:creationId xmlns:a16="http://schemas.microsoft.com/office/drawing/2014/main" id="{701FB649-A79D-4142-909D-9A1A5C5AB3E7}"/>
              </a:ext>
            </a:extLst>
          </p:cNvPr>
          <p:cNvSpPr txBox="1">
            <a:spLocks/>
          </p:cNvSpPr>
          <p:nvPr/>
        </p:nvSpPr>
        <p:spPr>
          <a:xfrm>
            <a:off x="1153557" y="471228"/>
            <a:ext cx="5138057" cy="9793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3200" b="1" kern="1200" cap="all" baseline="0">
                <a:solidFill>
                  <a:schemeClr val="bg1"/>
                </a:solidFill>
                <a:latin typeface="+mn-lt"/>
                <a:ea typeface="+mj-ea"/>
                <a:cs typeface="+mj-cs"/>
              </a:defRPr>
            </a:lvl1pPr>
          </a:lstStyle>
          <a:p>
            <a:r>
              <a:rPr lang="en-US" dirty="0"/>
              <a:t>results</a:t>
            </a:r>
          </a:p>
        </p:txBody>
      </p:sp>
      <p:sp>
        <p:nvSpPr>
          <p:cNvPr id="8" name="Rectangle: Single Corner Snipped 7" descr="Footer accent box">
            <a:extLst>
              <a:ext uri="{FF2B5EF4-FFF2-40B4-BE49-F238E27FC236}">
                <a16:creationId xmlns:a16="http://schemas.microsoft.com/office/drawing/2014/main" id="{37D2748F-4BD8-4D2E-A93B-C6A6F4CD4399}"/>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Slide Number Placeholder 2">
            <a:extLst>
              <a:ext uri="{FF2B5EF4-FFF2-40B4-BE49-F238E27FC236}">
                <a16:creationId xmlns:a16="http://schemas.microsoft.com/office/drawing/2014/main" id="{EB7A472B-05F9-4594-9534-C40AD74E619E}"/>
              </a:ext>
            </a:extLst>
          </p:cNvPr>
          <p:cNvSpPr txBox="1">
            <a:spLocks/>
          </p:cNvSpPr>
          <p:nvPr/>
        </p:nvSpPr>
        <p:spPr>
          <a:xfrm>
            <a:off x="11549269" y="6405746"/>
            <a:ext cx="642731" cy="40780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14</a:t>
            </a:fld>
            <a:endParaRPr lang="en-US" dirty="0"/>
          </a:p>
        </p:txBody>
      </p:sp>
      <p:grpSp>
        <p:nvGrpSpPr>
          <p:cNvPr id="10" name="Group 9">
            <a:extLst>
              <a:ext uri="{FF2B5EF4-FFF2-40B4-BE49-F238E27FC236}">
                <a16:creationId xmlns:a16="http://schemas.microsoft.com/office/drawing/2014/main" id="{339768A6-371C-4FEE-9C3F-EC3BE96E2FBC}"/>
              </a:ext>
            </a:extLst>
          </p:cNvPr>
          <p:cNvGrpSpPr/>
          <p:nvPr/>
        </p:nvGrpSpPr>
        <p:grpSpPr>
          <a:xfrm>
            <a:off x="762000" y="1656080"/>
            <a:ext cx="5811520" cy="4338320"/>
            <a:chOff x="457200" y="1447800"/>
            <a:chExt cx="7242824" cy="4597400"/>
          </a:xfrm>
        </p:grpSpPr>
        <p:grpSp>
          <p:nvGrpSpPr>
            <p:cNvPr id="11" name="Group 10">
              <a:extLst>
                <a:ext uri="{FF2B5EF4-FFF2-40B4-BE49-F238E27FC236}">
                  <a16:creationId xmlns:a16="http://schemas.microsoft.com/office/drawing/2014/main" id="{7C65860E-E9BC-4FFD-9CA2-3FE39898A8AF}"/>
                </a:ext>
              </a:extLst>
            </p:cNvPr>
            <p:cNvGrpSpPr/>
            <p:nvPr/>
          </p:nvGrpSpPr>
          <p:grpSpPr>
            <a:xfrm>
              <a:off x="3788216" y="1447800"/>
              <a:ext cx="478300" cy="4597400"/>
              <a:chOff x="3788216" y="1447800"/>
              <a:chExt cx="478300" cy="4597400"/>
            </a:xfrm>
          </p:grpSpPr>
          <p:sp>
            <p:nvSpPr>
              <p:cNvPr id="28" name="Oval 27">
                <a:extLst>
                  <a:ext uri="{FF2B5EF4-FFF2-40B4-BE49-F238E27FC236}">
                    <a16:creationId xmlns:a16="http://schemas.microsoft.com/office/drawing/2014/main" id="{E70EE160-A1A4-4072-9305-E6ADB8C3610A}"/>
                  </a:ext>
                </a:extLst>
              </p:cNvPr>
              <p:cNvSpPr/>
              <p:nvPr/>
            </p:nvSpPr>
            <p:spPr>
              <a:xfrm>
                <a:off x="3788216" y="5795473"/>
                <a:ext cx="478300" cy="249727"/>
              </a:xfrm>
              <a:prstGeom prst="ellipse">
                <a:avLst/>
              </a:prstGeom>
              <a:solidFill>
                <a:srgbClr val="C0C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000000"/>
                  </a:solidFill>
                </a:endParaRPr>
              </a:p>
            </p:txBody>
          </p:sp>
          <p:sp>
            <p:nvSpPr>
              <p:cNvPr id="29" name="Rectangle 28">
                <a:extLst>
                  <a:ext uri="{FF2B5EF4-FFF2-40B4-BE49-F238E27FC236}">
                    <a16:creationId xmlns:a16="http://schemas.microsoft.com/office/drawing/2014/main" id="{F2727D2A-D950-4985-9522-C476A69BAE3D}"/>
                  </a:ext>
                </a:extLst>
              </p:cNvPr>
              <p:cNvSpPr/>
              <p:nvPr/>
            </p:nvSpPr>
            <p:spPr>
              <a:xfrm>
                <a:off x="3907791" y="1447800"/>
                <a:ext cx="239150" cy="4411840"/>
              </a:xfrm>
              <a:prstGeom prst="rect">
                <a:avLst/>
              </a:prstGeom>
              <a:solidFill>
                <a:srgbClr val="C0C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rgbClr val="000000"/>
                  </a:solidFill>
                </a:endParaRPr>
              </a:p>
            </p:txBody>
          </p:sp>
        </p:grpSp>
        <p:sp>
          <p:nvSpPr>
            <p:cNvPr id="12" name="Pentagon 7">
              <a:extLst>
                <a:ext uri="{FF2B5EF4-FFF2-40B4-BE49-F238E27FC236}">
                  <a16:creationId xmlns:a16="http://schemas.microsoft.com/office/drawing/2014/main" id="{3CE3FA02-C1A2-48A2-9D86-879399A3E083}"/>
                </a:ext>
              </a:extLst>
            </p:cNvPr>
            <p:cNvSpPr/>
            <p:nvPr/>
          </p:nvSpPr>
          <p:spPr>
            <a:xfrm flipH="1">
              <a:off x="1229599" y="4237038"/>
              <a:ext cx="2669874" cy="431801"/>
            </a:xfrm>
            <a:prstGeom prst="homePlate">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t" anchorCtr="0"/>
            <a:lstStyle/>
            <a:p>
              <a:pPr algn="ctr"/>
              <a:endParaRPr lang="en-IN" sz="1200" dirty="0">
                <a:solidFill>
                  <a:srgbClr val="000000"/>
                </a:solidFill>
              </a:endParaRPr>
            </a:p>
          </p:txBody>
        </p:sp>
        <p:sp>
          <p:nvSpPr>
            <p:cNvPr id="13" name="Pentagon 8">
              <a:extLst>
                <a:ext uri="{FF2B5EF4-FFF2-40B4-BE49-F238E27FC236}">
                  <a16:creationId xmlns:a16="http://schemas.microsoft.com/office/drawing/2014/main" id="{75D88EFB-83E6-4FDC-9C73-5E67E4204986}"/>
                </a:ext>
              </a:extLst>
            </p:cNvPr>
            <p:cNvSpPr/>
            <p:nvPr/>
          </p:nvSpPr>
          <p:spPr>
            <a:xfrm>
              <a:off x="4155257" y="3475920"/>
              <a:ext cx="2670835" cy="431801"/>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rtlCol="0" anchor="t" anchorCtr="0"/>
            <a:lstStyle/>
            <a:p>
              <a:pPr algn="ctr"/>
              <a:endParaRPr lang="en-IN" sz="1200" dirty="0">
                <a:solidFill>
                  <a:srgbClr val="000000"/>
                </a:solidFill>
              </a:endParaRPr>
            </a:p>
          </p:txBody>
        </p:sp>
        <p:sp>
          <p:nvSpPr>
            <p:cNvPr id="14" name="Pentagon 9">
              <a:extLst>
                <a:ext uri="{FF2B5EF4-FFF2-40B4-BE49-F238E27FC236}">
                  <a16:creationId xmlns:a16="http://schemas.microsoft.com/office/drawing/2014/main" id="{AD4BD4AD-9D24-4CA6-B5D1-EC510EE76E6F}"/>
                </a:ext>
              </a:extLst>
            </p:cNvPr>
            <p:cNvSpPr/>
            <p:nvPr/>
          </p:nvSpPr>
          <p:spPr>
            <a:xfrm flipH="1">
              <a:off x="1229599" y="2565400"/>
              <a:ext cx="2666676" cy="431801"/>
            </a:xfrm>
            <a:prstGeom prst="homePlate">
              <a:avLst/>
            </a:prstGeom>
            <a:solidFill>
              <a:schemeClr val="tx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t" anchorCtr="0"/>
            <a:lstStyle/>
            <a:p>
              <a:pPr algn="ctr"/>
              <a:endParaRPr lang="en-IN" sz="1200" dirty="0">
                <a:solidFill>
                  <a:srgbClr val="000000"/>
                </a:solidFill>
              </a:endParaRPr>
            </a:p>
          </p:txBody>
        </p:sp>
        <p:sp>
          <p:nvSpPr>
            <p:cNvPr id="15" name="Pentagon 6">
              <a:extLst>
                <a:ext uri="{FF2B5EF4-FFF2-40B4-BE49-F238E27FC236}">
                  <a16:creationId xmlns:a16="http://schemas.microsoft.com/office/drawing/2014/main" id="{1C8D5B79-8B6C-4F78-9076-541ACAB69DCE}"/>
                </a:ext>
              </a:extLst>
            </p:cNvPr>
            <p:cNvSpPr/>
            <p:nvPr/>
          </p:nvSpPr>
          <p:spPr>
            <a:xfrm>
              <a:off x="4155257" y="1803400"/>
              <a:ext cx="2670835" cy="431801"/>
            </a:xfrm>
            <a:prstGeom prst="homePlate">
              <a:avLst/>
            </a:prstGeom>
            <a:solidFill>
              <a:schemeClr val="tx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t" anchorCtr="0"/>
            <a:lstStyle/>
            <a:p>
              <a:pPr algn="ctr"/>
              <a:endParaRPr lang="en-IN" sz="1200" dirty="0">
                <a:solidFill>
                  <a:srgbClr val="000000"/>
                </a:solidFill>
              </a:endParaRPr>
            </a:p>
          </p:txBody>
        </p:sp>
        <p:sp>
          <p:nvSpPr>
            <p:cNvPr id="16" name="TextBox 15">
              <a:extLst>
                <a:ext uri="{FF2B5EF4-FFF2-40B4-BE49-F238E27FC236}">
                  <a16:creationId xmlns:a16="http://schemas.microsoft.com/office/drawing/2014/main" id="{B6898857-904B-413A-84AB-C4B96EB2B89D}"/>
                </a:ext>
              </a:extLst>
            </p:cNvPr>
            <p:cNvSpPr txBox="1"/>
            <p:nvPr/>
          </p:nvSpPr>
          <p:spPr>
            <a:xfrm>
              <a:off x="5773605" y="1751306"/>
              <a:ext cx="319649" cy="538158"/>
            </a:xfrm>
            <a:prstGeom prst="rect">
              <a:avLst/>
            </a:prstGeom>
            <a:noFill/>
          </p:spPr>
          <p:txBody>
            <a:bodyPr vert="horz" wrap="none" lIns="0" tIns="36576" rIns="0" bIns="0" rtlCol="0" anchor="t">
              <a:spAutoFit/>
            </a:bodyPr>
            <a:lstStyle/>
            <a:p>
              <a:pPr algn="ctr">
                <a:lnSpc>
                  <a:spcPct val="85000"/>
                </a:lnSpc>
                <a:spcAft>
                  <a:spcPts val="600"/>
                </a:spcAft>
                <a:buClr>
                  <a:srgbClr val="FFE600"/>
                </a:buClr>
                <a:buSzPct val="70000"/>
              </a:pPr>
              <a:r>
                <a:rPr lang="en-US" sz="3600" dirty="0">
                  <a:solidFill>
                    <a:srgbClr val="808080"/>
                  </a:solidFill>
                  <a:latin typeface="Arial" panose="020B0604020202020204" pitchFamily="34" charset="0"/>
                </a:rPr>
                <a:t>0</a:t>
              </a:r>
              <a:endParaRPr lang="en-IN" sz="3600" dirty="0">
                <a:solidFill>
                  <a:srgbClr val="808080"/>
                </a:solidFill>
                <a:latin typeface="Arial" panose="020B0604020202020204" pitchFamily="34" charset="0"/>
              </a:endParaRPr>
            </a:p>
          </p:txBody>
        </p:sp>
        <p:sp>
          <p:nvSpPr>
            <p:cNvPr id="17" name="TextBox 16">
              <a:extLst>
                <a:ext uri="{FF2B5EF4-FFF2-40B4-BE49-F238E27FC236}">
                  <a16:creationId xmlns:a16="http://schemas.microsoft.com/office/drawing/2014/main" id="{C424450D-728F-4816-BAB2-E914E0E49CE6}"/>
                </a:ext>
              </a:extLst>
            </p:cNvPr>
            <p:cNvSpPr txBox="1"/>
            <p:nvPr/>
          </p:nvSpPr>
          <p:spPr>
            <a:xfrm>
              <a:off x="3304311" y="2527383"/>
              <a:ext cx="319649" cy="538158"/>
            </a:xfrm>
            <a:prstGeom prst="rect">
              <a:avLst/>
            </a:prstGeom>
            <a:noFill/>
          </p:spPr>
          <p:txBody>
            <a:bodyPr vert="horz" wrap="none" lIns="0" tIns="36576" rIns="0" bIns="0" rtlCol="0" anchor="t">
              <a:spAutoFit/>
            </a:bodyPr>
            <a:lstStyle/>
            <a:p>
              <a:pPr algn="ctr">
                <a:lnSpc>
                  <a:spcPct val="85000"/>
                </a:lnSpc>
                <a:spcAft>
                  <a:spcPts val="600"/>
                </a:spcAft>
                <a:buClr>
                  <a:srgbClr val="FFE600"/>
                </a:buClr>
                <a:buSzPct val="70000"/>
              </a:pPr>
              <a:r>
                <a:rPr lang="en-US" sz="3600" dirty="0">
                  <a:solidFill>
                    <a:srgbClr val="FFFFFF"/>
                  </a:solidFill>
                  <a:latin typeface="Arial" panose="020B0604020202020204" pitchFamily="34" charset="0"/>
                </a:rPr>
                <a:t>1</a:t>
              </a:r>
              <a:endParaRPr lang="en-IN" sz="3600" dirty="0">
                <a:solidFill>
                  <a:srgbClr val="FFFFFF"/>
                </a:solidFill>
                <a:latin typeface="Arial" panose="020B0604020202020204" pitchFamily="34" charset="0"/>
              </a:endParaRPr>
            </a:p>
          </p:txBody>
        </p:sp>
        <p:sp>
          <p:nvSpPr>
            <p:cNvPr id="18" name="TextBox 17">
              <a:extLst>
                <a:ext uri="{FF2B5EF4-FFF2-40B4-BE49-F238E27FC236}">
                  <a16:creationId xmlns:a16="http://schemas.microsoft.com/office/drawing/2014/main" id="{5FB9EC93-73ED-473B-AF33-2148E0890F32}"/>
                </a:ext>
              </a:extLst>
            </p:cNvPr>
            <p:cNvSpPr txBox="1"/>
            <p:nvPr/>
          </p:nvSpPr>
          <p:spPr>
            <a:xfrm>
              <a:off x="5781038" y="3427137"/>
              <a:ext cx="319649" cy="538158"/>
            </a:xfrm>
            <a:prstGeom prst="rect">
              <a:avLst/>
            </a:prstGeom>
            <a:noFill/>
          </p:spPr>
          <p:txBody>
            <a:bodyPr vert="horz" wrap="none" lIns="0" tIns="36576" rIns="0" bIns="0" rtlCol="0" anchor="t">
              <a:spAutoFit/>
            </a:bodyPr>
            <a:lstStyle/>
            <a:p>
              <a:pPr algn="ctr">
                <a:lnSpc>
                  <a:spcPct val="85000"/>
                </a:lnSpc>
                <a:spcAft>
                  <a:spcPts val="600"/>
                </a:spcAft>
                <a:buClr>
                  <a:srgbClr val="FFE600"/>
                </a:buClr>
                <a:buSzPct val="70000"/>
              </a:pPr>
              <a:r>
                <a:rPr lang="en-US" sz="3600" dirty="0">
                  <a:solidFill>
                    <a:schemeClr val="tx1">
                      <a:lumMod val="50000"/>
                      <a:lumOff val="50000"/>
                    </a:schemeClr>
                  </a:solidFill>
                  <a:latin typeface="Arial" panose="020B0604020202020204" pitchFamily="34" charset="0"/>
                </a:rPr>
                <a:t>2</a:t>
              </a:r>
              <a:endParaRPr lang="en-IN" sz="3600" dirty="0">
                <a:solidFill>
                  <a:schemeClr val="tx1">
                    <a:lumMod val="50000"/>
                    <a:lumOff val="50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1D60DEC5-7DF4-405C-BF8E-5CE0CBF1D0E0}"/>
                </a:ext>
              </a:extLst>
            </p:cNvPr>
            <p:cNvSpPr txBox="1"/>
            <p:nvPr/>
          </p:nvSpPr>
          <p:spPr>
            <a:xfrm>
              <a:off x="3301327" y="4212351"/>
              <a:ext cx="319649" cy="538158"/>
            </a:xfrm>
            <a:prstGeom prst="rect">
              <a:avLst/>
            </a:prstGeom>
            <a:noFill/>
          </p:spPr>
          <p:txBody>
            <a:bodyPr vert="horz" wrap="none" lIns="0" tIns="36576" rIns="0" bIns="0" rtlCol="0" anchor="t">
              <a:spAutoFit/>
            </a:bodyPr>
            <a:lstStyle/>
            <a:p>
              <a:pPr algn="ctr">
                <a:lnSpc>
                  <a:spcPct val="85000"/>
                </a:lnSpc>
                <a:spcAft>
                  <a:spcPts val="600"/>
                </a:spcAft>
                <a:buClr>
                  <a:srgbClr val="FFE600"/>
                </a:buClr>
                <a:buSzPct val="70000"/>
              </a:pPr>
              <a:r>
                <a:rPr lang="en-US" sz="3600" dirty="0">
                  <a:solidFill>
                    <a:srgbClr val="808080"/>
                  </a:solidFill>
                  <a:latin typeface="Arial" panose="020B0604020202020204" pitchFamily="34" charset="0"/>
                </a:rPr>
                <a:t>3</a:t>
              </a:r>
              <a:endParaRPr lang="en-IN" sz="3600" dirty="0">
                <a:solidFill>
                  <a:srgbClr val="808080"/>
                </a:solidFill>
                <a:latin typeface="Arial" panose="020B0604020202020204" pitchFamily="34" charset="0"/>
              </a:endParaRPr>
            </a:p>
          </p:txBody>
        </p:sp>
        <p:sp>
          <p:nvSpPr>
            <p:cNvPr id="20" name="Rechteck 65">
              <a:extLst>
                <a:ext uri="{FF2B5EF4-FFF2-40B4-BE49-F238E27FC236}">
                  <a16:creationId xmlns:a16="http://schemas.microsoft.com/office/drawing/2014/main" id="{5008B0F4-FF05-4B6B-A49D-40AFE1D15A2E}"/>
                </a:ext>
              </a:extLst>
            </p:cNvPr>
            <p:cNvSpPr/>
            <p:nvPr/>
          </p:nvSpPr>
          <p:spPr bwMode="gray">
            <a:xfrm>
              <a:off x="4232352" y="2266789"/>
              <a:ext cx="3467672" cy="795279"/>
            </a:xfrm>
            <a:prstGeom prst="rect">
              <a:avLst/>
            </a:prstGeom>
            <a:ln>
              <a:noFill/>
            </a:ln>
          </p:spPr>
          <p:txBody>
            <a:bodyPr vert="horz" wrap="square" lIns="91440" tIns="45720" rIns="91440" bIns="45720" anchor="t">
              <a:spAutoFit/>
            </a:bodyPr>
            <a:lstStyle/>
            <a:p>
              <a:pPr>
                <a:lnSpc>
                  <a:spcPct val="95000"/>
                </a:lnSpc>
                <a:spcAft>
                  <a:spcPts val="800"/>
                </a:spcAft>
                <a:defRPr/>
              </a:pPr>
              <a:r>
                <a:rPr lang="en-US" sz="1400" b="1" dirty="0">
                  <a:solidFill>
                    <a:srgbClr val="C00000"/>
                  </a:solidFill>
                  <a:latin typeface="Arial" panose="020B0604020202020204" pitchFamily="34" charset="0"/>
                </a:rPr>
                <a:t>Red markers</a:t>
              </a:r>
            </a:p>
            <a:p>
              <a:pPr>
                <a:lnSpc>
                  <a:spcPct val="95000"/>
                </a:lnSpc>
                <a:spcAft>
                  <a:spcPts val="800"/>
                </a:spcAft>
                <a:defRPr/>
              </a:pPr>
              <a:r>
                <a:rPr lang="en-US" sz="1200" dirty="0">
                  <a:solidFill>
                    <a:srgbClr val="808080"/>
                  </a:solidFill>
                  <a:latin typeface="Arial" panose="020B0604020202020204" pitchFamily="34" charset="0"/>
                </a:rPr>
                <a:t>Neighborhoods with small to no existence of businesses.</a:t>
              </a:r>
            </a:p>
          </p:txBody>
        </p:sp>
        <p:sp>
          <p:nvSpPr>
            <p:cNvPr id="21" name="Rechteck 65">
              <a:extLst>
                <a:ext uri="{FF2B5EF4-FFF2-40B4-BE49-F238E27FC236}">
                  <a16:creationId xmlns:a16="http://schemas.microsoft.com/office/drawing/2014/main" id="{7A14EDF1-03E7-4FAA-809D-ED10849EC60D}"/>
                </a:ext>
              </a:extLst>
            </p:cNvPr>
            <p:cNvSpPr/>
            <p:nvPr/>
          </p:nvSpPr>
          <p:spPr bwMode="gray">
            <a:xfrm>
              <a:off x="4232352" y="4039202"/>
              <a:ext cx="2964541" cy="795279"/>
            </a:xfrm>
            <a:prstGeom prst="rect">
              <a:avLst/>
            </a:prstGeom>
            <a:ln>
              <a:noFill/>
            </a:ln>
          </p:spPr>
          <p:txBody>
            <a:bodyPr vert="horz" wrap="square" lIns="91440" tIns="45720" rIns="91440" bIns="45720" anchor="t">
              <a:spAutoFit/>
            </a:bodyPr>
            <a:lstStyle/>
            <a:p>
              <a:pPr>
                <a:lnSpc>
                  <a:spcPct val="95000"/>
                </a:lnSpc>
                <a:spcAft>
                  <a:spcPts val="800"/>
                </a:spcAft>
                <a:defRPr/>
              </a:pPr>
              <a:r>
                <a:rPr lang="en-US" sz="1400" b="1" dirty="0">
                  <a:solidFill>
                    <a:srgbClr val="0070C0"/>
                  </a:solidFill>
                  <a:latin typeface="Arial" panose="020B0604020202020204" pitchFamily="34" charset="0"/>
                </a:rPr>
                <a:t>Blue markers</a:t>
              </a:r>
            </a:p>
            <a:p>
              <a:pPr>
                <a:lnSpc>
                  <a:spcPct val="95000"/>
                </a:lnSpc>
                <a:spcAft>
                  <a:spcPts val="800"/>
                </a:spcAft>
                <a:defRPr/>
              </a:pPr>
              <a:r>
                <a:rPr lang="en-US" sz="1200" dirty="0">
                  <a:solidFill>
                    <a:srgbClr val="808080"/>
                  </a:solidFill>
                  <a:latin typeface="Arial" panose="020B0604020202020204" pitchFamily="34" charset="0"/>
                </a:rPr>
                <a:t>Neighborhoods with large number of businesses</a:t>
              </a:r>
              <a:r>
                <a:rPr lang="en-US" sz="1050" dirty="0">
                  <a:solidFill>
                    <a:srgbClr val="808080"/>
                  </a:solidFill>
                  <a:latin typeface="Arial" panose="020B0604020202020204" pitchFamily="34" charset="0"/>
                </a:rPr>
                <a:t>.</a:t>
              </a:r>
            </a:p>
          </p:txBody>
        </p:sp>
        <p:sp>
          <p:nvSpPr>
            <p:cNvPr id="22" name="Rechteck 65">
              <a:extLst>
                <a:ext uri="{FF2B5EF4-FFF2-40B4-BE49-F238E27FC236}">
                  <a16:creationId xmlns:a16="http://schemas.microsoft.com/office/drawing/2014/main" id="{CBCC96FA-4296-4415-8F91-58FEDF665B7D}"/>
                </a:ext>
              </a:extLst>
            </p:cNvPr>
            <p:cNvSpPr/>
            <p:nvPr/>
          </p:nvSpPr>
          <p:spPr bwMode="gray">
            <a:xfrm>
              <a:off x="610371" y="3045981"/>
              <a:ext cx="3314500" cy="795279"/>
            </a:xfrm>
            <a:prstGeom prst="rect">
              <a:avLst/>
            </a:prstGeom>
            <a:ln>
              <a:noFill/>
            </a:ln>
          </p:spPr>
          <p:txBody>
            <a:bodyPr vert="horz" wrap="square" lIns="91440" tIns="45720" rIns="91440" bIns="45720" anchor="t">
              <a:spAutoFit/>
            </a:bodyPr>
            <a:lstStyle/>
            <a:p>
              <a:pPr algn="r">
                <a:lnSpc>
                  <a:spcPct val="95000"/>
                </a:lnSpc>
                <a:spcAft>
                  <a:spcPts val="800"/>
                </a:spcAft>
                <a:defRPr/>
              </a:pPr>
              <a:r>
                <a:rPr lang="en-US" sz="1400" b="1" dirty="0">
                  <a:solidFill>
                    <a:srgbClr val="7030A0"/>
                  </a:solidFill>
                  <a:latin typeface="Arial" panose="020B0604020202020204" pitchFamily="34" charset="0"/>
                </a:rPr>
                <a:t>Violet markers</a:t>
              </a:r>
            </a:p>
            <a:p>
              <a:pPr algn="r">
                <a:lnSpc>
                  <a:spcPct val="95000"/>
                </a:lnSpc>
                <a:spcAft>
                  <a:spcPts val="800"/>
                </a:spcAft>
                <a:defRPr/>
              </a:pPr>
              <a:r>
                <a:rPr lang="en-US" sz="1200" dirty="0">
                  <a:solidFill>
                    <a:srgbClr val="808080"/>
                  </a:solidFill>
                  <a:latin typeface="Arial" panose="020B0604020202020204" pitchFamily="34" charset="0"/>
                </a:rPr>
                <a:t>Neighborhoods with moderate number of businesses</a:t>
              </a:r>
              <a:r>
                <a:rPr lang="en-US" sz="1050" dirty="0">
                  <a:solidFill>
                    <a:srgbClr val="808080"/>
                  </a:solidFill>
                  <a:latin typeface="Arial" panose="020B0604020202020204" pitchFamily="34" charset="0"/>
                </a:rPr>
                <a:t>.</a:t>
              </a:r>
            </a:p>
          </p:txBody>
        </p:sp>
        <p:sp>
          <p:nvSpPr>
            <p:cNvPr id="23" name="Rechteck 65">
              <a:extLst>
                <a:ext uri="{FF2B5EF4-FFF2-40B4-BE49-F238E27FC236}">
                  <a16:creationId xmlns:a16="http://schemas.microsoft.com/office/drawing/2014/main" id="{54E349AB-E17F-418D-95BA-305DADD938A5}"/>
                </a:ext>
              </a:extLst>
            </p:cNvPr>
            <p:cNvSpPr/>
            <p:nvPr/>
          </p:nvSpPr>
          <p:spPr bwMode="gray">
            <a:xfrm>
              <a:off x="457200" y="4711905"/>
              <a:ext cx="3467672" cy="795279"/>
            </a:xfrm>
            <a:prstGeom prst="rect">
              <a:avLst/>
            </a:prstGeom>
            <a:ln>
              <a:noFill/>
            </a:ln>
          </p:spPr>
          <p:txBody>
            <a:bodyPr vert="horz" wrap="square" lIns="91440" tIns="45720" rIns="91440" bIns="45720" anchor="t">
              <a:spAutoFit/>
            </a:bodyPr>
            <a:lstStyle/>
            <a:p>
              <a:pPr algn="r">
                <a:lnSpc>
                  <a:spcPct val="95000"/>
                </a:lnSpc>
                <a:spcAft>
                  <a:spcPts val="800"/>
                </a:spcAft>
                <a:defRPr/>
              </a:pPr>
              <a:r>
                <a:rPr lang="en-US" sz="1400" b="1" dirty="0">
                  <a:solidFill>
                    <a:schemeClr val="accent1">
                      <a:lumMod val="75000"/>
                    </a:schemeClr>
                  </a:solidFill>
                  <a:latin typeface="Arial" panose="020B0604020202020204" pitchFamily="34" charset="0"/>
                </a:rPr>
                <a:t>Yellow markers</a:t>
              </a:r>
            </a:p>
            <a:p>
              <a:pPr algn="r">
                <a:lnSpc>
                  <a:spcPct val="95000"/>
                </a:lnSpc>
                <a:spcAft>
                  <a:spcPts val="800"/>
                </a:spcAft>
                <a:defRPr/>
              </a:pPr>
              <a:r>
                <a:rPr lang="en-US" sz="1200" dirty="0">
                  <a:solidFill>
                    <a:srgbClr val="808080"/>
                  </a:solidFill>
                  <a:latin typeface="Arial" panose="020B0604020202020204" pitchFamily="34" charset="0"/>
                </a:rPr>
                <a:t>Neighborhoods with small to no existence of businesses</a:t>
              </a:r>
              <a:r>
                <a:rPr lang="en-US" sz="1050" dirty="0">
                  <a:solidFill>
                    <a:srgbClr val="808080"/>
                  </a:solidFill>
                  <a:latin typeface="Arial" panose="020B0604020202020204" pitchFamily="34" charset="0"/>
                </a:rPr>
                <a:t>.</a:t>
              </a:r>
            </a:p>
          </p:txBody>
        </p:sp>
        <p:sp>
          <p:nvSpPr>
            <p:cNvPr id="24" name="Rechteck 65">
              <a:extLst>
                <a:ext uri="{FF2B5EF4-FFF2-40B4-BE49-F238E27FC236}">
                  <a16:creationId xmlns:a16="http://schemas.microsoft.com/office/drawing/2014/main" id="{0F6CC251-6E0B-4161-B3BD-123F12917BB2}"/>
                </a:ext>
              </a:extLst>
            </p:cNvPr>
            <p:cNvSpPr/>
            <p:nvPr/>
          </p:nvSpPr>
          <p:spPr bwMode="gray">
            <a:xfrm>
              <a:off x="4477831" y="1841559"/>
              <a:ext cx="1335514" cy="376711"/>
            </a:xfrm>
            <a:prstGeom prst="rect">
              <a:avLst/>
            </a:prstGeom>
            <a:ln>
              <a:noFill/>
            </a:ln>
          </p:spPr>
          <p:txBody>
            <a:bodyPr vert="horz" wrap="square" lIns="91440" tIns="45720" rIns="91440" bIns="45720" anchor="t">
              <a:spAutoFit/>
            </a:bodyPr>
            <a:lstStyle/>
            <a:p>
              <a:pPr>
                <a:lnSpc>
                  <a:spcPct val="95000"/>
                </a:lnSpc>
                <a:spcAft>
                  <a:spcPts val="800"/>
                </a:spcAft>
                <a:defRPr/>
              </a:pPr>
              <a:r>
                <a:rPr lang="en-US" b="1" dirty="0">
                  <a:solidFill>
                    <a:srgbClr val="808080"/>
                  </a:solidFill>
                  <a:latin typeface="Arial" panose="020B0604020202020204" pitchFamily="34" charset="0"/>
                </a:rPr>
                <a:t>Cluster</a:t>
              </a:r>
              <a:endParaRPr lang="en-US" sz="2400" b="1" dirty="0">
                <a:solidFill>
                  <a:srgbClr val="808080"/>
                </a:solidFill>
                <a:latin typeface="Arial" panose="020B0604020202020204" pitchFamily="34" charset="0"/>
              </a:endParaRPr>
            </a:p>
          </p:txBody>
        </p:sp>
        <p:sp>
          <p:nvSpPr>
            <p:cNvPr id="25" name="Rechteck 65">
              <a:extLst>
                <a:ext uri="{FF2B5EF4-FFF2-40B4-BE49-F238E27FC236}">
                  <a16:creationId xmlns:a16="http://schemas.microsoft.com/office/drawing/2014/main" id="{5DF0B3F0-EBCD-43D5-86C8-60BF80B948CC}"/>
                </a:ext>
              </a:extLst>
            </p:cNvPr>
            <p:cNvSpPr/>
            <p:nvPr/>
          </p:nvSpPr>
          <p:spPr bwMode="gray">
            <a:xfrm>
              <a:off x="4477831" y="3514078"/>
              <a:ext cx="1221552" cy="376711"/>
            </a:xfrm>
            <a:prstGeom prst="rect">
              <a:avLst/>
            </a:prstGeom>
            <a:ln>
              <a:noFill/>
            </a:ln>
          </p:spPr>
          <p:txBody>
            <a:bodyPr vert="horz" wrap="square" lIns="91440" tIns="45720" rIns="91440" bIns="45720" anchor="t">
              <a:spAutoFit/>
            </a:bodyPr>
            <a:lstStyle/>
            <a:p>
              <a:pPr>
                <a:lnSpc>
                  <a:spcPct val="95000"/>
                </a:lnSpc>
                <a:spcAft>
                  <a:spcPts val="800"/>
                </a:spcAft>
                <a:defRPr/>
              </a:pPr>
              <a:r>
                <a:rPr lang="en-US" b="1" dirty="0">
                  <a:solidFill>
                    <a:schemeClr val="tx1">
                      <a:lumMod val="50000"/>
                      <a:lumOff val="50000"/>
                    </a:schemeClr>
                  </a:solidFill>
                  <a:latin typeface="Arial" panose="020B0604020202020204" pitchFamily="34" charset="0"/>
                </a:rPr>
                <a:t>Cluster</a:t>
              </a:r>
            </a:p>
          </p:txBody>
        </p:sp>
        <p:sp>
          <p:nvSpPr>
            <p:cNvPr id="26" name="Rechteck 65">
              <a:extLst>
                <a:ext uri="{FF2B5EF4-FFF2-40B4-BE49-F238E27FC236}">
                  <a16:creationId xmlns:a16="http://schemas.microsoft.com/office/drawing/2014/main" id="{CE5B48DA-E48B-481B-B66D-03A6BCFAF040}"/>
                </a:ext>
              </a:extLst>
            </p:cNvPr>
            <p:cNvSpPr/>
            <p:nvPr/>
          </p:nvSpPr>
          <p:spPr bwMode="gray">
            <a:xfrm>
              <a:off x="728866" y="2592943"/>
              <a:ext cx="2375128" cy="376711"/>
            </a:xfrm>
            <a:prstGeom prst="rect">
              <a:avLst/>
            </a:prstGeom>
            <a:ln>
              <a:noFill/>
            </a:ln>
          </p:spPr>
          <p:txBody>
            <a:bodyPr vert="horz" wrap="square" lIns="91440" tIns="45720" rIns="91440" bIns="45720" anchor="t">
              <a:spAutoFit/>
            </a:bodyPr>
            <a:lstStyle/>
            <a:p>
              <a:pPr algn="r">
                <a:lnSpc>
                  <a:spcPct val="95000"/>
                </a:lnSpc>
                <a:spcAft>
                  <a:spcPts val="800"/>
                </a:spcAft>
                <a:defRPr/>
              </a:pPr>
              <a:r>
                <a:rPr lang="en-US" b="1" dirty="0">
                  <a:solidFill>
                    <a:srgbClr val="FFFFFF"/>
                  </a:solidFill>
                  <a:latin typeface="Arial" panose="020B0604020202020204" pitchFamily="34" charset="0"/>
                </a:rPr>
                <a:t>Cluster</a:t>
              </a:r>
            </a:p>
          </p:txBody>
        </p:sp>
        <p:sp>
          <p:nvSpPr>
            <p:cNvPr id="27" name="Rechteck 65">
              <a:extLst>
                <a:ext uri="{FF2B5EF4-FFF2-40B4-BE49-F238E27FC236}">
                  <a16:creationId xmlns:a16="http://schemas.microsoft.com/office/drawing/2014/main" id="{737CA6ED-E580-4C4B-84E2-380B23D60A55}"/>
                </a:ext>
              </a:extLst>
            </p:cNvPr>
            <p:cNvSpPr/>
            <p:nvPr/>
          </p:nvSpPr>
          <p:spPr bwMode="gray">
            <a:xfrm>
              <a:off x="765733" y="4292127"/>
              <a:ext cx="2375128" cy="376711"/>
            </a:xfrm>
            <a:prstGeom prst="rect">
              <a:avLst/>
            </a:prstGeom>
            <a:ln>
              <a:noFill/>
            </a:ln>
          </p:spPr>
          <p:txBody>
            <a:bodyPr vert="horz" wrap="square" lIns="91440" tIns="45720" rIns="91440" bIns="45720" anchor="t">
              <a:spAutoFit/>
            </a:bodyPr>
            <a:lstStyle/>
            <a:p>
              <a:pPr algn="r">
                <a:lnSpc>
                  <a:spcPct val="95000"/>
                </a:lnSpc>
                <a:spcAft>
                  <a:spcPts val="800"/>
                </a:spcAft>
                <a:defRPr/>
              </a:pPr>
              <a:r>
                <a:rPr lang="en-US" b="1" dirty="0">
                  <a:solidFill>
                    <a:srgbClr val="808080"/>
                  </a:solidFill>
                  <a:latin typeface="Arial" panose="020B0604020202020204" pitchFamily="34" charset="0"/>
                </a:rPr>
                <a:t>Cluster</a:t>
              </a:r>
            </a:p>
          </p:txBody>
        </p:sp>
      </p:grpSp>
      <p:pic>
        <p:nvPicPr>
          <p:cNvPr id="30" name="Picture 29">
            <a:extLst>
              <a:ext uri="{FF2B5EF4-FFF2-40B4-BE49-F238E27FC236}">
                <a16:creationId xmlns:a16="http://schemas.microsoft.com/office/drawing/2014/main" id="{68B3A078-8FB4-4F07-ABF6-E164588FEA44}"/>
              </a:ext>
            </a:extLst>
          </p:cNvPr>
          <p:cNvPicPr/>
          <p:nvPr/>
        </p:nvPicPr>
        <p:blipFill>
          <a:blip r:embed="rId2"/>
          <a:stretch>
            <a:fillRect/>
          </a:stretch>
        </p:blipFill>
        <p:spPr>
          <a:xfrm>
            <a:off x="7308427" y="1145951"/>
            <a:ext cx="4720204" cy="3549650"/>
          </a:xfrm>
          <a:prstGeom prst="rect">
            <a:avLst/>
          </a:prstGeom>
        </p:spPr>
      </p:pic>
      <p:sp>
        <p:nvSpPr>
          <p:cNvPr id="31" name="Rectangle 30">
            <a:extLst>
              <a:ext uri="{FF2B5EF4-FFF2-40B4-BE49-F238E27FC236}">
                <a16:creationId xmlns:a16="http://schemas.microsoft.com/office/drawing/2014/main" id="{C9A0BBBA-0ADB-40A5-A4E6-D1AD44F9B540}"/>
              </a:ext>
            </a:extLst>
          </p:cNvPr>
          <p:cNvSpPr/>
          <p:nvPr/>
        </p:nvSpPr>
        <p:spPr>
          <a:xfrm>
            <a:off x="7308427" y="4974758"/>
            <a:ext cx="4278114" cy="1303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DD5B01-9959-4E67-B04B-84B64EAC5FEB}"/>
              </a:ext>
              <a:ext uri="{C183D7F6-B498-43B3-948B-1728B52AA6E4}">
                <adec:decorative xmlns:adec="http://schemas.microsoft.com/office/drawing/2017/decorative" val="1"/>
              </a:ext>
            </a:extLst>
          </p:cNvPr>
          <p:cNvSpPr/>
          <p:nvPr/>
        </p:nvSpPr>
        <p:spPr>
          <a:xfrm rot="10800000" flipH="1" flipV="1">
            <a:off x="7463077" y="4886419"/>
            <a:ext cx="4351911" cy="1244317"/>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After running k-means to our data the results show that we classify neighborhoods into 4 clusters based on the frequency of occurrence</a:t>
            </a:r>
          </a:p>
        </p:txBody>
      </p:sp>
    </p:spTree>
    <p:extLst>
      <p:ext uri="{BB962C8B-B14F-4D97-AF65-F5344CB8AC3E}">
        <p14:creationId xmlns:p14="http://schemas.microsoft.com/office/powerpoint/2010/main" val="1426132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D2DC372-F50D-4241-956F-88217652F919}"/>
              </a:ext>
            </a:extLst>
          </p:cNvPr>
          <p:cNvPicPr>
            <a:picLocks noGrp="1" noChangeAspect="1"/>
          </p:cNvPicPr>
          <p:nvPr>
            <p:ph type="pic" sz="quarter" idx="15"/>
          </p:nvPr>
        </p:nvPicPr>
        <p:blipFill>
          <a:blip r:embed="rId3">
            <a:duotone>
              <a:prstClr val="black"/>
              <a:schemeClr val="tx2">
                <a:tint val="45000"/>
                <a:satMod val="400000"/>
              </a:schemeClr>
            </a:duotone>
          </a:blip>
          <a:srcRect/>
          <a:stretch/>
        </p:blipFill>
        <p:spPr>
          <a:xfrm>
            <a:off x="1" y="0"/>
            <a:ext cx="12191998" cy="6858000"/>
          </a:xfrm>
        </p:spPr>
      </p:pic>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42A4A83C-0C6B-4A7C-B582-33988B027F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747704"/>
            <a:ext cx="4351911" cy="1769608"/>
          </a:xfrm>
        </p:spPr>
        <p:txBody>
          <a:bodyPr>
            <a:normAutofit/>
          </a:bodyPr>
          <a:lstStyle/>
          <a:p>
            <a:r>
              <a:rPr lang="en-US" sz="4000" dirty="0">
                <a:solidFill>
                  <a:schemeClr val="bg1"/>
                </a:solidFill>
              </a:rPr>
              <a:t>summary</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506095" y="4311052"/>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500" dirty="0"/>
              <a:t>Discussion and Conclusion</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Linh Thuy Phung – June 2020</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33A826A2-629D-4C03-98DC-98B85F5E28BF}"/>
              </a:ext>
            </a:extLst>
          </p:cNvPr>
          <p:cNvSpPr/>
          <p:nvPr/>
        </p:nvSpPr>
        <p:spPr>
          <a:xfrm>
            <a:off x="4506095" y="2080727"/>
            <a:ext cx="4351911" cy="375391"/>
          </a:xfrm>
          <a:prstGeom prst="rect">
            <a:avLst/>
          </a:prstGeom>
          <a:solidFill>
            <a:srgbClr val="8E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15</a:t>
            </a:fld>
            <a:endParaRPr lang="en-US" dirty="0"/>
          </a:p>
        </p:txBody>
      </p:sp>
      <p:sp>
        <p:nvSpPr>
          <p:cNvPr id="2" name="Oval 1">
            <a:extLst>
              <a:ext uri="{FF2B5EF4-FFF2-40B4-BE49-F238E27FC236}">
                <a16:creationId xmlns:a16="http://schemas.microsoft.com/office/drawing/2014/main" id="{29911123-52CE-484F-8E63-D8B745A76BA9}"/>
              </a:ext>
            </a:extLst>
          </p:cNvPr>
          <p:cNvSpPr/>
          <p:nvPr/>
        </p:nvSpPr>
        <p:spPr>
          <a:xfrm>
            <a:off x="6096000" y="1763486"/>
            <a:ext cx="1116563" cy="967059"/>
          </a:xfrm>
          <a:prstGeom prst="ellipse">
            <a:avLst/>
          </a:prstGeom>
          <a:solidFill>
            <a:srgbClr val="2F3342"/>
          </a:solidFill>
          <a:ln w="5715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6000" b="1" dirty="0">
                <a:solidFill>
                  <a:schemeClr val="accent2">
                    <a:lumMod val="75000"/>
                  </a:schemeClr>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411335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143B9AF-43D7-4B5D-AE11-DEAA9DC41F8D}"/>
              </a:ext>
            </a:extLst>
          </p:cNvPr>
          <p:cNvPicPr>
            <a:picLocks noGrp="1" noChangeAspect="1"/>
          </p:cNvPicPr>
          <p:nvPr>
            <p:ph type="pic" sz="quarter" idx="15"/>
          </p:nvPr>
        </p:nvPicPr>
        <p:blipFill>
          <a:blip r:embed="rId2">
            <a:duotone>
              <a:prstClr val="black"/>
              <a:schemeClr val="tx2">
                <a:tint val="45000"/>
                <a:satMod val="400000"/>
              </a:schemeClr>
            </a:duotone>
          </a:blip>
          <a:srcRect/>
          <a:stretch/>
        </p:blipFill>
        <p:spPr>
          <a:xfrm>
            <a:off x="4578534" y="377879"/>
            <a:ext cx="2873375" cy="5948517"/>
          </a:xfrm>
        </p:spPr>
      </p:pic>
      <p:sp>
        <p:nvSpPr>
          <p:cNvPr id="8" name="Footer Placeholder 7">
            <a:extLst>
              <a:ext uri="{FF2B5EF4-FFF2-40B4-BE49-F238E27FC236}">
                <a16:creationId xmlns:a16="http://schemas.microsoft.com/office/drawing/2014/main" id="{E7B022EF-E6CD-4552-81A5-C5AB0B622D73}"/>
              </a:ext>
            </a:extLst>
          </p:cNvPr>
          <p:cNvSpPr>
            <a:spLocks noGrp="1"/>
          </p:cNvSpPr>
          <p:nvPr>
            <p:ph type="ftr" sz="quarter" idx="16"/>
          </p:nvPr>
        </p:nvSpPr>
        <p:spPr/>
        <p:txBody>
          <a:bodyPr/>
          <a:lstStyle/>
          <a:p>
            <a:r>
              <a:rPr lang="en-US" dirty="0"/>
              <a:t>Linh Thuy Phung – June 2020</a:t>
            </a:r>
          </a:p>
        </p:txBody>
      </p:sp>
      <p:sp>
        <p:nvSpPr>
          <p:cNvPr id="9" name="Slide Number Placeholder 8">
            <a:extLst>
              <a:ext uri="{FF2B5EF4-FFF2-40B4-BE49-F238E27FC236}">
                <a16:creationId xmlns:a16="http://schemas.microsoft.com/office/drawing/2014/main" id="{6C875D2E-B243-479F-A20D-792A7A075382}"/>
              </a:ext>
            </a:extLst>
          </p:cNvPr>
          <p:cNvSpPr>
            <a:spLocks noGrp="1"/>
          </p:cNvSpPr>
          <p:nvPr>
            <p:ph type="sldNum" sz="quarter" idx="17"/>
          </p:nvPr>
        </p:nvSpPr>
        <p:spPr/>
        <p:txBody>
          <a:bodyPr/>
          <a:lstStyle/>
          <a:p>
            <a:fld id="{8C2E478F-E849-4A8C-AF1F-CBCC78A7CBFA}" type="slidenum">
              <a:rPr lang="en-US" smtClean="0"/>
              <a:pPr/>
              <a:t>16</a:t>
            </a:fld>
            <a:endParaRPr lang="en-US" dirty="0"/>
          </a:p>
        </p:txBody>
      </p:sp>
      <p:sp>
        <p:nvSpPr>
          <p:cNvPr id="18" name="Rectangle 17">
            <a:extLst>
              <a:ext uri="{FF2B5EF4-FFF2-40B4-BE49-F238E27FC236}">
                <a16:creationId xmlns:a16="http://schemas.microsoft.com/office/drawing/2014/main" id="{789B5DEA-FFF0-4444-8FA3-B5CDAE53A343}"/>
              </a:ext>
            </a:extLst>
          </p:cNvPr>
          <p:cNvSpPr/>
          <p:nvPr/>
        </p:nvSpPr>
        <p:spPr>
          <a:xfrm>
            <a:off x="422787" y="1386348"/>
            <a:ext cx="3844413" cy="4798142"/>
          </a:xfrm>
          <a:prstGeom prst="rect">
            <a:avLst/>
          </a:prstGeom>
          <a:noFill/>
          <a:ln w="158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7AEC7F-6D7C-4D95-9564-D4FCFEED3BA8}"/>
              </a:ext>
            </a:extLst>
          </p:cNvPr>
          <p:cNvSpPr/>
          <p:nvPr/>
        </p:nvSpPr>
        <p:spPr>
          <a:xfrm>
            <a:off x="1221658" y="787764"/>
            <a:ext cx="2504765" cy="1097280"/>
          </a:xfrm>
          <a:prstGeom prst="rect">
            <a:avLst/>
          </a:prstGeom>
          <a:solidFill>
            <a:srgbClr val="2F334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DISCUSS</a:t>
            </a:r>
          </a:p>
        </p:txBody>
      </p:sp>
      <p:sp>
        <p:nvSpPr>
          <p:cNvPr id="22" name="Rectangle 21">
            <a:extLst>
              <a:ext uri="{FF2B5EF4-FFF2-40B4-BE49-F238E27FC236}">
                <a16:creationId xmlns:a16="http://schemas.microsoft.com/office/drawing/2014/main" id="{4457E3B0-84B2-43D9-8466-8AF0EA8FAADE}"/>
              </a:ext>
            </a:extLst>
          </p:cNvPr>
          <p:cNvSpPr/>
          <p:nvPr/>
        </p:nvSpPr>
        <p:spPr>
          <a:xfrm>
            <a:off x="760697" y="879204"/>
            <a:ext cx="914400" cy="91440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b="1" dirty="0"/>
          </a:p>
        </p:txBody>
      </p:sp>
      <p:pic>
        <p:nvPicPr>
          <p:cNvPr id="20" name="Content Placeholder 19" descr="Help">
            <a:extLst>
              <a:ext uri="{FF2B5EF4-FFF2-40B4-BE49-F238E27FC236}">
                <a16:creationId xmlns:a16="http://schemas.microsoft.com/office/drawing/2014/main" id="{BF1AB31C-D69A-472F-8A89-69F0048DE3D7}"/>
              </a:ext>
            </a:extLst>
          </p:cNvPr>
          <p:cNvPicPr>
            <a:picLocks noGrp="1" noChangeAspect="1"/>
          </p:cNvPicPr>
          <p:nvPr>
            <p:ph sz="half" idx="14"/>
          </p:nvPr>
        </p:nvPicPr>
        <p:blipFill>
          <a:blip r:embed="rId3">
            <a:extLst>
              <a:ext uri="{96DAC541-7B7A-43D3-8B79-37D633B846F1}">
                <asvg:svgBlip xmlns:asvg="http://schemas.microsoft.com/office/drawing/2016/SVG/main" r:embed="rId4"/>
              </a:ext>
            </a:extLst>
          </a:blip>
          <a:stretch>
            <a:fillRect/>
          </a:stretch>
        </p:blipFill>
        <p:spPr>
          <a:xfrm>
            <a:off x="735537" y="860984"/>
            <a:ext cx="914400" cy="914400"/>
          </a:xfrm>
        </p:spPr>
      </p:pic>
      <p:sp>
        <p:nvSpPr>
          <p:cNvPr id="24" name="Rectangle 23">
            <a:extLst>
              <a:ext uri="{FF2B5EF4-FFF2-40B4-BE49-F238E27FC236}">
                <a16:creationId xmlns:a16="http://schemas.microsoft.com/office/drawing/2014/main" id="{830F1562-22FC-42B5-92EA-651E339E2E4D}"/>
              </a:ext>
            </a:extLst>
          </p:cNvPr>
          <p:cNvSpPr/>
          <p:nvPr/>
        </p:nvSpPr>
        <p:spPr>
          <a:xfrm>
            <a:off x="595884" y="2005643"/>
            <a:ext cx="3442717" cy="3970318"/>
          </a:xfrm>
          <a:prstGeom prst="rect">
            <a:avLst/>
          </a:prstGeom>
        </p:spPr>
        <p:txBody>
          <a:bodyPr wrap="square">
            <a:spAutoFit/>
          </a:bodyPr>
          <a:lstStyle/>
          <a:p>
            <a:pPr algn="just"/>
            <a:r>
              <a:rPr lang="en-US" sz="1400" dirty="0">
                <a:solidFill>
                  <a:schemeClr val="bg1"/>
                </a:solidFill>
                <a:latin typeface="Arial" panose="020B0604020202020204" pitchFamily="34" charset="0"/>
                <a:cs typeface="Arial" panose="020B0604020202020204" pitchFamily="34" charset="0"/>
              </a:rPr>
              <a:t>According to the results, the cluster 2 will be the most suitable location to open a new business, because it has the highest frequency of occurrence of businesses. Normally, people want to avoid areas which are already populated due to high competition. However, it is not the case of Hanoi, instead, investors should do more research to find the unique business niche, since Hanoi is a rich cultural capital city, with many traditional jobs. Meanwhile, cluster 0, 1 and 3 are used to be agricultural land and now, part of them become factories. Hence, if you want to open a business in Hanoi, it is recommended to open office/headquarter in area of cluster 2 and place the factories in the remaining clusters</a:t>
            </a:r>
          </a:p>
        </p:txBody>
      </p:sp>
      <p:sp>
        <p:nvSpPr>
          <p:cNvPr id="25" name="Rectangle 24">
            <a:extLst>
              <a:ext uri="{FF2B5EF4-FFF2-40B4-BE49-F238E27FC236}">
                <a16:creationId xmlns:a16="http://schemas.microsoft.com/office/drawing/2014/main" id="{A048A6E4-170E-450E-A4B8-B7C63C367007}"/>
              </a:ext>
            </a:extLst>
          </p:cNvPr>
          <p:cNvSpPr/>
          <p:nvPr/>
        </p:nvSpPr>
        <p:spPr>
          <a:xfrm>
            <a:off x="8047730" y="1381432"/>
            <a:ext cx="3844413" cy="4798142"/>
          </a:xfrm>
          <a:prstGeom prst="rect">
            <a:avLst/>
          </a:prstGeom>
          <a:noFill/>
          <a:ln w="158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BB0BE6D-CB78-48F5-A42F-B2B19A22F239}"/>
              </a:ext>
            </a:extLst>
          </p:cNvPr>
          <p:cNvSpPr/>
          <p:nvPr/>
        </p:nvSpPr>
        <p:spPr>
          <a:xfrm>
            <a:off x="8846601" y="782848"/>
            <a:ext cx="2504765" cy="1097280"/>
          </a:xfrm>
          <a:prstGeom prst="rect">
            <a:avLst/>
          </a:prstGeom>
          <a:solidFill>
            <a:srgbClr val="2F3342"/>
          </a:solidFill>
          <a:ln w="28575"/>
        </p:spPr>
        <p:style>
          <a:lnRef idx="2">
            <a:schemeClr val="accent1">
              <a:shade val="50000"/>
            </a:schemeClr>
          </a:lnRef>
          <a:fillRef idx="1">
            <a:schemeClr val="accent1"/>
          </a:fillRef>
          <a:effectRef idx="0">
            <a:schemeClr val="accent1"/>
          </a:effectRef>
          <a:fontRef idx="minor">
            <a:schemeClr val="lt1"/>
          </a:fontRef>
        </p:style>
        <p:txBody>
          <a:bodyPr rIns="182880" rtlCol="0" anchor="ctr"/>
          <a:lstStyle/>
          <a:p>
            <a:pPr algn="r" defTabSz="1116013"/>
            <a:r>
              <a:rPr lang="en-US" sz="3200" b="1" dirty="0"/>
              <a:t>CONCLUDE</a:t>
            </a:r>
          </a:p>
        </p:txBody>
      </p:sp>
      <p:sp>
        <p:nvSpPr>
          <p:cNvPr id="29" name="Rectangle 28">
            <a:extLst>
              <a:ext uri="{FF2B5EF4-FFF2-40B4-BE49-F238E27FC236}">
                <a16:creationId xmlns:a16="http://schemas.microsoft.com/office/drawing/2014/main" id="{D09BA827-A521-47AA-970A-674C54DB1F79}"/>
              </a:ext>
            </a:extLst>
          </p:cNvPr>
          <p:cNvSpPr/>
          <p:nvPr/>
        </p:nvSpPr>
        <p:spPr>
          <a:xfrm>
            <a:off x="8410217" y="874766"/>
            <a:ext cx="910814" cy="91440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b="1" dirty="0"/>
          </a:p>
        </p:txBody>
      </p:sp>
      <p:sp>
        <p:nvSpPr>
          <p:cNvPr id="28" name="Rectangle 27">
            <a:extLst>
              <a:ext uri="{FF2B5EF4-FFF2-40B4-BE49-F238E27FC236}">
                <a16:creationId xmlns:a16="http://schemas.microsoft.com/office/drawing/2014/main" id="{24A05A13-9FA8-4D8F-AFCE-17AC7878A94A}"/>
              </a:ext>
            </a:extLst>
          </p:cNvPr>
          <p:cNvSpPr/>
          <p:nvPr/>
        </p:nvSpPr>
        <p:spPr>
          <a:xfrm>
            <a:off x="8220827" y="2000727"/>
            <a:ext cx="3442717" cy="3970318"/>
          </a:xfrm>
          <a:prstGeom prst="rect">
            <a:avLst/>
          </a:prstGeom>
        </p:spPr>
        <p:txBody>
          <a:bodyPr wrap="square">
            <a:spAutoFit/>
          </a:bodyPr>
          <a:lstStyle/>
          <a:p>
            <a:pPr algn="just"/>
            <a:r>
              <a:rPr lang="en-US" sz="1400" dirty="0">
                <a:solidFill>
                  <a:schemeClr val="bg1"/>
                </a:solidFill>
                <a:latin typeface="Arial" panose="020B0604020202020204" pitchFamily="34" charset="0"/>
                <a:cs typeface="Arial" panose="020B0604020202020204" pitchFamily="34" charset="0"/>
              </a:rPr>
              <a:t>As observed from the map, cluster 2 has the largest number of businesses, while cluster 0 and cluster 3 have small to no existence of business, and cluster 1 only have a few businesses. From there, we suggest that cluster 2 to be the best location to open business if investors seek for a dynamic area to try something new and unique. At the same time, the remaining areas also should be exploited to place factories or plant natural resources. In the end, the project only gives an overview of the area to suggest the most suitable location, but neglecting many other factors. Therefore, future research based on this result should be conducted with more factors involved to overcome limitations of this project</a:t>
            </a:r>
          </a:p>
        </p:txBody>
      </p:sp>
      <p:pic>
        <p:nvPicPr>
          <p:cNvPr id="30" name="Content Placeholder 19" descr="Venn diagram">
            <a:extLst>
              <a:ext uri="{FF2B5EF4-FFF2-40B4-BE49-F238E27FC236}">
                <a16:creationId xmlns:a16="http://schemas.microsoft.com/office/drawing/2014/main" id="{0AAE5145-466E-47B5-8BB7-36556CE2F01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332217" y="793145"/>
            <a:ext cx="1015207" cy="1015207"/>
          </a:xfrm>
          <a:prstGeom prst="rect">
            <a:avLst/>
          </a:prstGeom>
        </p:spPr>
      </p:pic>
    </p:spTree>
    <p:extLst>
      <p:ext uri="{BB962C8B-B14F-4D97-AF65-F5344CB8AC3E}">
        <p14:creationId xmlns:p14="http://schemas.microsoft.com/office/powerpoint/2010/main" val="1925745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ceiling">
            <a:extLst>
              <a:ext uri="{FF2B5EF4-FFF2-40B4-BE49-F238E27FC236}">
                <a16:creationId xmlns:a16="http://schemas.microsoft.com/office/drawing/2014/main" id="{ECE6809B-9586-4FFC-9D20-26C51CA9653B}"/>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35508" y="20298"/>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1BEC607-8474-408E-A7AC-48A065F31B63}"/>
              </a:ext>
              <a:ext uri="{C183D7F6-B498-43B3-948B-1728B52AA6E4}">
                <adec:decorative xmlns:adec="http://schemas.microsoft.com/office/drawing/2017/decorative" val="1"/>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 uri="{C183D7F6-B498-43B3-948B-1728B52AA6E4}">
                  <adec:decorative xmlns:adec="http://schemas.microsoft.com/office/drawing/2017/decorative" val="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CBF662F-A198-4AD3-8EBC-0EC9A52B2994}"/>
                </a:ext>
                <a:ext uri="{C183D7F6-B498-43B3-948B-1728B52AA6E4}">
                  <adec:decorative xmlns:adec="http://schemas.microsoft.com/office/drawing/2017/decorative" val="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91372" y="2386203"/>
            <a:ext cx="6609256" cy="1508126"/>
          </a:xfrm>
        </p:spPr>
        <p:txBody>
          <a:bodyPr anchor="ctr">
            <a:normAutofit/>
          </a:bodyPr>
          <a:lstStyle/>
          <a:p>
            <a:r>
              <a:rPr lang="en-US" sz="5000" dirty="0"/>
              <a:t>THANK YOU</a:t>
            </a:r>
          </a:p>
        </p:txBody>
      </p:sp>
      <p:sp>
        <p:nvSpPr>
          <p:cNvPr id="2" name="Footer Placeholder 1">
            <a:extLst>
              <a:ext uri="{FF2B5EF4-FFF2-40B4-BE49-F238E27FC236}">
                <a16:creationId xmlns:a16="http://schemas.microsoft.com/office/drawing/2014/main" id="{9FE3A4F2-29CE-4C57-A172-6A0D63EFD700}"/>
              </a:ext>
            </a:extLst>
          </p:cNvPr>
          <p:cNvSpPr>
            <a:spLocks noGrp="1"/>
          </p:cNvSpPr>
          <p:nvPr>
            <p:ph type="ftr" sz="quarter" idx="4294967295"/>
          </p:nvPr>
        </p:nvSpPr>
        <p:spPr>
          <a:xfrm>
            <a:off x="595884" y="6468303"/>
            <a:ext cx="4114800" cy="365125"/>
          </a:xfrm>
        </p:spPr>
        <p:txBody>
          <a:bodyPr/>
          <a:lstStyle/>
          <a:p>
            <a:r>
              <a:rPr lang="en-US" dirty="0"/>
              <a:t>Linh Thuy Phung – June 2020</a:t>
            </a:r>
          </a:p>
        </p:txBody>
      </p:sp>
      <p:sp>
        <p:nvSpPr>
          <p:cNvPr id="25" name="Rectangle: Single Corner Snipped 24" descr="Footer accent box">
            <a:extLst>
              <a:ext uri="{FF2B5EF4-FFF2-40B4-BE49-F238E27FC236}">
                <a16:creationId xmlns:a16="http://schemas.microsoft.com/office/drawing/2014/main" id="{ADA66B68-D364-4C11-9AA9-052CEAC914E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Slide Number Placeholder 5">
            <a:extLst>
              <a:ext uri="{FF2B5EF4-FFF2-40B4-BE49-F238E27FC236}">
                <a16:creationId xmlns:a16="http://schemas.microsoft.com/office/drawing/2014/main" id="{7B17F9E2-0E31-4010-80D8-F343F24E6E14}"/>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17</a:t>
            </a:fld>
            <a:endParaRPr lang="en-US" dirty="0"/>
          </a:p>
        </p:txBody>
      </p:sp>
    </p:spTree>
    <p:extLst>
      <p:ext uri="{BB962C8B-B14F-4D97-AF65-F5344CB8AC3E}">
        <p14:creationId xmlns:p14="http://schemas.microsoft.com/office/powerpoint/2010/main" val="20707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Building" title="Building">
            <a:extLst>
              <a:ext uri="{FF2B5EF4-FFF2-40B4-BE49-F238E27FC236}">
                <a16:creationId xmlns:a16="http://schemas.microsoft.com/office/drawing/2014/main" id="{00C713CD-79D0-408F-A140-FBAE3C602261}"/>
              </a:ext>
            </a:extLst>
          </p:cNvPr>
          <p:cNvPicPr>
            <a:picLocks noGrp="1" noChangeAspect="1"/>
          </p:cNvPicPr>
          <p:nvPr>
            <p:ph type="pic" sz="quarter" idx="15"/>
          </p:nvPr>
        </p:nvPicPr>
        <p:blipFill>
          <a:blip r:embed="rId2">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val="0"/>
              </a:ext>
            </a:extLst>
          </a:blip>
          <a:srcRect/>
          <a:stretch>
            <a:fillRect/>
          </a:stretch>
        </p:blipFill>
        <p:spPr>
          <a:xfrm>
            <a:off x="2264229" y="0"/>
            <a:ext cx="9927771" cy="6858000"/>
          </a:xfrm>
        </p:spPr>
      </p:pic>
      <p:grpSp>
        <p:nvGrpSpPr>
          <p:cNvPr id="2" name="Group 1">
            <a:extLst>
              <a:ext uri="{FF2B5EF4-FFF2-40B4-BE49-F238E27FC236}">
                <a16:creationId xmlns:a16="http://schemas.microsoft.com/office/drawing/2014/main" id="{CCC577CF-CED3-44B1-AC3E-05C2556B41F4}"/>
              </a:ext>
              <a:ext uri="{C183D7F6-B498-43B3-948B-1728B52AA6E4}">
                <adec:decorative xmlns:adec="http://schemas.microsoft.com/office/drawing/2017/decorative" val="1"/>
              </a:ext>
            </a:extLst>
          </p:cNvPr>
          <p:cNvGrpSpPr/>
          <p:nvPr/>
        </p:nvGrpSpPr>
        <p:grpSpPr>
          <a:xfrm>
            <a:off x="663432" y="407535"/>
            <a:ext cx="5365881" cy="5934074"/>
            <a:chOff x="663433" y="407535"/>
            <a:chExt cx="5365881" cy="5934074"/>
          </a:xfrm>
        </p:grpSpPr>
        <p:sp>
          <p:nvSpPr>
            <p:cNvPr id="14" name="Rectangle 13">
              <a:extLst>
                <a:ext uri="{FF2B5EF4-FFF2-40B4-BE49-F238E27FC236}">
                  <a16:creationId xmlns:a16="http://schemas.microsoft.com/office/drawing/2014/main" id="{875940B9-0338-4FFA-9747-10812F028FB7}"/>
                </a:ext>
                <a:ext uri="{C183D7F6-B498-43B3-948B-1728B52AA6E4}">
                  <adec:decorative xmlns:adec="http://schemas.microsoft.com/office/drawing/2017/decorative" val="1"/>
                </a:ext>
              </a:extLst>
            </p:cNvPr>
            <p:cNvSpPr/>
            <p:nvPr/>
          </p:nvSpPr>
          <p:spPr>
            <a:xfrm>
              <a:off x="1677403" y="1568336"/>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4B52C7E-3049-4545-956A-6D8F73F234DB}"/>
                </a:ext>
                <a:ext uri="{C183D7F6-B498-43B3-948B-1728B52AA6E4}">
                  <adec:decorative xmlns:adec="http://schemas.microsoft.com/office/drawing/2017/decorative" val="1"/>
                </a:ext>
              </a:extLst>
            </p:cNvPr>
            <p:cNvSpPr/>
            <p:nvPr/>
          </p:nvSpPr>
          <p:spPr>
            <a:xfrm>
              <a:off x="663433" y="407535"/>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3" name="Graphic 12">
              <a:extLst>
                <a:ext uri="{FF2B5EF4-FFF2-40B4-BE49-F238E27FC236}">
                  <a16:creationId xmlns:a16="http://schemas.microsoft.com/office/drawing/2014/main" id="{46669882-9FD4-41D7-A5A6-A4A2E44A2AB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grpSp>
      <p:sp>
        <p:nvSpPr>
          <p:cNvPr id="26" name="Title 25">
            <a:extLst>
              <a:ext uri="{FF2B5EF4-FFF2-40B4-BE49-F238E27FC236}">
                <a16:creationId xmlns:a16="http://schemas.microsoft.com/office/drawing/2014/main" id="{DB4530C3-10EF-4FDE-A1B1-9DF09C2DF096}"/>
              </a:ext>
            </a:extLst>
          </p:cNvPr>
          <p:cNvSpPr>
            <a:spLocks noGrp="1"/>
          </p:cNvSpPr>
          <p:nvPr>
            <p:ph type="title"/>
          </p:nvPr>
        </p:nvSpPr>
        <p:spPr>
          <a:xfrm>
            <a:off x="919849" y="1090882"/>
            <a:ext cx="4351911" cy="1097763"/>
          </a:xfrm>
        </p:spPr>
        <p:txBody>
          <a:bodyPr>
            <a:normAutofit/>
          </a:bodyPr>
          <a:lstStyle/>
          <a:p>
            <a:r>
              <a:rPr lang="en-US" sz="3600" dirty="0">
                <a:latin typeface="Arial" panose="020B0604020202020204" pitchFamily="34" charset="0"/>
                <a:cs typeface="Arial" panose="020B0604020202020204" pitchFamily="34" charset="0"/>
              </a:rPr>
              <a:t>contents</a:t>
            </a:r>
          </a:p>
        </p:txBody>
      </p:sp>
      <p:sp>
        <p:nvSpPr>
          <p:cNvPr id="27" name="Text Placeholder 26">
            <a:extLst>
              <a:ext uri="{FF2B5EF4-FFF2-40B4-BE49-F238E27FC236}">
                <a16:creationId xmlns:a16="http://schemas.microsoft.com/office/drawing/2014/main" id="{863C256D-8187-4199-952C-D2BB841598F8}"/>
              </a:ext>
            </a:extLst>
          </p:cNvPr>
          <p:cNvSpPr>
            <a:spLocks noGrp="1"/>
          </p:cNvSpPr>
          <p:nvPr>
            <p:ph type="body" idx="13"/>
          </p:nvPr>
        </p:nvSpPr>
        <p:spPr>
          <a:xfrm>
            <a:off x="1139938" y="1857441"/>
            <a:ext cx="4351910" cy="3212966"/>
          </a:xfrm>
        </p:spPr>
        <p:txBody>
          <a:bodyPr/>
          <a:lstStyle/>
          <a:p>
            <a:pPr marL="457200" indent="-457200" algn="l">
              <a:buAutoNum type="arabicPeriod"/>
            </a:pPr>
            <a:r>
              <a:rPr lang="en-US" b="1" dirty="0">
                <a:latin typeface="Arial" panose="020B0604020202020204" pitchFamily="34" charset="0"/>
                <a:cs typeface="Arial" panose="020B0604020202020204" pitchFamily="34" charset="0"/>
              </a:rPr>
              <a:t>Introduction</a:t>
            </a:r>
          </a:p>
          <a:p>
            <a:pPr marL="800100" lvl="1" indent="-342900">
              <a:buFont typeface="Courier New" panose="02070309020205020404" pitchFamily="49" charset="0"/>
              <a:buChar char="o"/>
            </a:pPr>
            <a:r>
              <a:rPr lang="en-US" dirty="0"/>
              <a:t>Business problem</a:t>
            </a:r>
          </a:p>
          <a:p>
            <a:pPr marL="800100" lvl="1" indent="-342900">
              <a:buFont typeface="Courier New" panose="02070309020205020404" pitchFamily="49" charset="0"/>
              <a:buChar char="o"/>
            </a:pPr>
            <a:r>
              <a:rPr lang="en-US" dirty="0"/>
              <a:t>Target audience</a:t>
            </a:r>
          </a:p>
          <a:p>
            <a:pPr marL="800100" lvl="1" indent="-342900">
              <a:buFont typeface="Courier New" panose="02070309020205020404" pitchFamily="49" charset="0"/>
              <a:buChar char="o"/>
            </a:pPr>
            <a:r>
              <a:rPr lang="en-US" dirty="0"/>
              <a:t>Data</a:t>
            </a:r>
          </a:p>
          <a:p>
            <a:pPr marL="457200" indent="-457200" algn="l">
              <a:buAutoNum type="arabicPeriod"/>
            </a:pPr>
            <a:r>
              <a:rPr lang="en-US" b="1" dirty="0">
                <a:latin typeface="Arial" panose="020B0604020202020204" pitchFamily="34" charset="0"/>
                <a:cs typeface="Arial" panose="020B0604020202020204" pitchFamily="34" charset="0"/>
              </a:rPr>
              <a:t>Methodology</a:t>
            </a:r>
          </a:p>
          <a:p>
            <a:pPr marL="457200" indent="-457200" algn="l">
              <a:buAutoNum type="arabicPeriod"/>
            </a:pPr>
            <a:r>
              <a:rPr lang="en-US" b="1" dirty="0">
                <a:latin typeface="Arial" panose="020B0604020202020204" pitchFamily="34" charset="0"/>
                <a:cs typeface="Arial" panose="020B0604020202020204" pitchFamily="34" charset="0"/>
              </a:rPr>
              <a:t>Results</a:t>
            </a:r>
          </a:p>
          <a:p>
            <a:pPr marL="457200" indent="-457200" algn="l">
              <a:buAutoNum type="arabicPeriod"/>
            </a:pPr>
            <a:r>
              <a:rPr lang="en-US" b="1" dirty="0">
                <a:latin typeface="Arial" panose="020B0604020202020204" pitchFamily="34" charset="0"/>
                <a:cs typeface="Arial" panose="020B0604020202020204" pitchFamily="34" charset="0"/>
              </a:rPr>
              <a:t>Summary</a:t>
            </a:r>
          </a:p>
          <a:p>
            <a:pPr marL="800100" lvl="1" indent="-342900">
              <a:buFont typeface="Courier New" panose="02070309020205020404" pitchFamily="49" charset="0"/>
              <a:buChar char="o"/>
            </a:pPr>
            <a:r>
              <a:rPr lang="en-US" dirty="0"/>
              <a:t>Discussion</a:t>
            </a:r>
          </a:p>
          <a:p>
            <a:pPr marL="800100" lvl="1" indent="-342900">
              <a:buFont typeface="Courier New" panose="02070309020205020404" pitchFamily="49" charset="0"/>
              <a:buChar char="o"/>
            </a:pPr>
            <a:r>
              <a:rPr lang="en-US" dirty="0"/>
              <a:t>Conclusion</a:t>
            </a:r>
          </a:p>
        </p:txBody>
      </p:sp>
      <p:sp>
        <p:nvSpPr>
          <p:cNvPr id="3" name="Footer Placeholder 2">
            <a:extLst>
              <a:ext uri="{FF2B5EF4-FFF2-40B4-BE49-F238E27FC236}">
                <a16:creationId xmlns:a16="http://schemas.microsoft.com/office/drawing/2014/main" id="{6F5A9FF5-7F76-43F9-8EBE-606AC1E2C553}"/>
              </a:ext>
            </a:extLst>
          </p:cNvPr>
          <p:cNvSpPr>
            <a:spLocks noGrp="1"/>
          </p:cNvSpPr>
          <p:nvPr>
            <p:ph type="ftr" sz="quarter" idx="16"/>
          </p:nvPr>
        </p:nvSpPr>
        <p:spPr/>
        <p:txBody>
          <a:bodyPr/>
          <a:lstStyle/>
          <a:p>
            <a:r>
              <a:rPr lang="en-US" dirty="0"/>
              <a:t>Linh Thuy Phung – June 2020</a:t>
            </a:r>
          </a:p>
        </p:txBody>
      </p:sp>
      <p:sp>
        <p:nvSpPr>
          <p:cNvPr id="11" name="Rectangle: Single Corner Snipped 10" descr="Footer accent box">
            <a:extLst>
              <a:ext uri="{FF2B5EF4-FFF2-40B4-BE49-F238E27FC236}">
                <a16:creationId xmlns:a16="http://schemas.microsoft.com/office/drawing/2014/main" id="{A39C0937-57CD-4C2F-B530-516994363917}"/>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id="{4E8EC366-9118-4504-88CF-ABE80F98E7F0}"/>
              </a:ext>
            </a:extLst>
          </p:cNvPr>
          <p:cNvSpPr>
            <a:spLocks noGrp="1"/>
          </p:cNvSpPr>
          <p:nvPr>
            <p:ph type="sldNum" sz="quarter" idx="17"/>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294830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ity Scape" title="City Scape">
            <a:extLst>
              <a:ext uri="{FF2B5EF4-FFF2-40B4-BE49-F238E27FC236}">
                <a16:creationId xmlns:a16="http://schemas.microsoft.com/office/drawing/2014/main" id="{ED2DC372-F50D-4241-956F-88217652F919}"/>
              </a:ext>
            </a:extLst>
          </p:cNvPr>
          <p:cNvPicPr>
            <a:picLocks noGrp="1" noChangeAspect="1"/>
          </p:cNvPicPr>
          <p:nvPr>
            <p:ph type="pic" sz="quarter" idx="15"/>
          </p:nvPr>
        </p:nvPicPr>
        <p:blipFill>
          <a:blip r:embed="rId3">
            <a:extLst>
              <a:ext uri="{BEBA8EAE-BF5A-486C-A8C5-ECC9F3942E4B}">
                <a14:imgProps xmlns:a14="http://schemas.microsoft.com/office/drawing/2010/main">
                  <a14:imgLayer r:embed="rId4">
                    <a14:imgEffect>
                      <a14:brightnessContrast bright="-33000"/>
                    </a14:imgEffect>
                  </a14:imgLayer>
                </a14:imgProps>
              </a:ext>
              <a:ext uri="{28A0092B-C50C-407E-A947-70E740481C1C}">
                <a14:useLocalDpi xmlns:a14="http://schemas.microsoft.com/office/drawing/2010/main" val="0"/>
              </a:ext>
            </a:extLst>
          </a:blip>
          <a:srcRect/>
          <a:stretch>
            <a:fillRect/>
          </a:stretch>
        </p:blipFill>
        <p:spPr/>
      </p:pic>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42A4A83C-0C6B-4A7C-B582-33988B027F1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747704"/>
            <a:ext cx="4351911" cy="1769608"/>
          </a:xfrm>
        </p:spPr>
        <p:txBody>
          <a:bodyPr>
            <a:normAutofit/>
          </a:bodyPr>
          <a:lstStyle/>
          <a:p>
            <a:r>
              <a:rPr lang="en-US" sz="4000" dirty="0">
                <a:solidFill>
                  <a:schemeClr val="bg1"/>
                </a:solidFill>
              </a:rPr>
              <a:t>Introduction</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506095" y="4311052"/>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500" dirty="0"/>
              <a:t>Introduction to the capstone project</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Linh Thuy Phung – June 2020</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33A826A2-629D-4C03-98DC-98B85F5E28BF}"/>
              </a:ext>
            </a:extLst>
          </p:cNvPr>
          <p:cNvSpPr/>
          <p:nvPr/>
        </p:nvSpPr>
        <p:spPr>
          <a:xfrm>
            <a:off x="4506095" y="2080727"/>
            <a:ext cx="4351911" cy="375391"/>
          </a:xfrm>
          <a:prstGeom prst="rect">
            <a:avLst/>
          </a:prstGeom>
          <a:solidFill>
            <a:srgbClr val="8E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3</a:t>
            </a:fld>
            <a:endParaRPr lang="en-US" dirty="0"/>
          </a:p>
        </p:txBody>
      </p:sp>
      <p:sp>
        <p:nvSpPr>
          <p:cNvPr id="2" name="Oval 1">
            <a:extLst>
              <a:ext uri="{FF2B5EF4-FFF2-40B4-BE49-F238E27FC236}">
                <a16:creationId xmlns:a16="http://schemas.microsoft.com/office/drawing/2014/main" id="{29911123-52CE-484F-8E63-D8B745A76BA9}"/>
              </a:ext>
            </a:extLst>
          </p:cNvPr>
          <p:cNvSpPr/>
          <p:nvPr/>
        </p:nvSpPr>
        <p:spPr>
          <a:xfrm>
            <a:off x="6096000" y="1763486"/>
            <a:ext cx="1116563" cy="967059"/>
          </a:xfrm>
          <a:prstGeom prst="ellipse">
            <a:avLst/>
          </a:prstGeom>
          <a:solidFill>
            <a:srgbClr val="2F3342"/>
          </a:solidFill>
          <a:ln w="5715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6000" b="1" dirty="0">
                <a:solidFill>
                  <a:schemeClr val="accent2">
                    <a:lumMod val="75000"/>
                  </a:schemeClr>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423632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a:xfrm>
            <a:off x="1130663" y="552418"/>
            <a:ext cx="5138057" cy="979308"/>
          </a:xfrm>
        </p:spPr>
        <p:txBody>
          <a:bodyPr/>
          <a:lstStyle/>
          <a:p>
            <a:r>
              <a:rPr lang="en-US" dirty="0"/>
              <a:t>Why choose Hanoi ?</a:t>
            </a:r>
          </a:p>
        </p:txBody>
      </p:sp>
      <p:pic>
        <p:nvPicPr>
          <p:cNvPr id="5" name="Picture Placeholder 4">
            <a:extLst>
              <a:ext uri="{FF2B5EF4-FFF2-40B4-BE49-F238E27FC236}">
                <a16:creationId xmlns:a16="http://schemas.microsoft.com/office/drawing/2014/main" id="{9EF82849-1FFF-4EE2-B6A4-C19B8A083067}"/>
              </a:ext>
            </a:extLst>
          </p:cNvPr>
          <p:cNvPicPr>
            <a:picLocks noGrp="1" noChangeAspect="1"/>
          </p:cNvPicPr>
          <p:nvPr>
            <p:ph type="pic" idx="4294967295"/>
          </p:nvPr>
        </p:nvPicPr>
        <p:blipFill>
          <a:blip r:embed="rId3">
            <a:grayscl/>
            <a:extLst>
              <a:ext uri="{BEBA8EAE-BF5A-486C-A8C5-ECC9F3942E4B}">
                <a14:imgProps xmlns:a14="http://schemas.microsoft.com/office/drawing/2010/main">
                  <a14:imgLayer r:embed="rId4">
                    <a14:imgEffect>
                      <a14:saturation sat="0"/>
                    </a14:imgEffect>
                  </a14:imgLayer>
                </a14:imgProps>
              </a:ext>
            </a:extLst>
          </a:blip>
          <a:srcRect/>
          <a:stretch/>
        </p:blipFill>
        <p:spPr>
          <a:xfrm>
            <a:off x="7097485" y="0"/>
            <a:ext cx="5094515" cy="6858000"/>
          </a:xfrm>
        </p:spPr>
      </p:pic>
      <p:sp>
        <p:nvSpPr>
          <p:cNvPr id="2" name="Footer Placeholder 1">
            <a:extLst>
              <a:ext uri="{FF2B5EF4-FFF2-40B4-BE49-F238E27FC236}">
                <a16:creationId xmlns:a16="http://schemas.microsoft.com/office/drawing/2014/main" id="{F17BB2B3-BB1E-4588-97D3-522970C829A4}"/>
              </a:ext>
            </a:extLst>
          </p:cNvPr>
          <p:cNvSpPr>
            <a:spLocks noGrp="1"/>
          </p:cNvSpPr>
          <p:nvPr>
            <p:ph type="ftr" sz="quarter" idx="14"/>
          </p:nvPr>
        </p:nvSpPr>
        <p:spPr/>
        <p:txBody>
          <a:bodyPr/>
          <a:lstStyle/>
          <a:p>
            <a:r>
              <a:rPr lang="en-US" dirty="0"/>
              <a:t>Linh Thuy Phung – June 2020</a:t>
            </a:r>
          </a:p>
        </p:txBody>
      </p:sp>
      <p:sp>
        <p:nvSpPr>
          <p:cNvPr id="10" name="Rectangle: Single Corner Snipped 9" descr="Footer accent box">
            <a:extLst>
              <a:ext uri="{FF2B5EF4-FFF2-40B4-BE49-F238E27FC236}">
                <a16:creationId xmlns:a16="http://schemas.microsoft.com/office/drawing/2014/main"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id="{C25E833F-FD8B-46E5-BD16-A82D3EDA8554}"/>
              </a:ext>
            </a:extLst>
          </p:cNvPr>
          <p:cNvSpPr>
            <a:spLocks noGrp="1"/>
          </p:cNvSpPr>
          <p:nvPr>
            <p:ph type="sldNum" sz="quarter" idx="15"/>
          </p:nvPr>
        </p:nvSpPr>
        <p:spPr/>
        <p:txBody>
          <a:bodyPr/>
          <a:lstStyle/>
          <a:p>
            <a:fld id="{8C2E478F-E849-4A8C-AF1F-CBCC78A7CBFA}" type="slidenum">
              <a:rPr lang="en-US" smtClean="0"/>
              <a:pPr/>
              <a:t>4</a:t>
            </a:fld>
            <a:endParaRPr lang="en-US" dirty="0"/>
          </a:p>
        </p:txBody>
      </p:sp>
      <p:grpSp>
        <p:nvGrpSpPr>
          <p:cNvPr id="66" name="Group 65">
            <a:extLst>
              <a:ext uri="{FF2B5EF4-FFF2-40B4-BE49-F238E27FC236}">
                <a16:creationId xmlns:a16="http://schemas.microsoft.com/office/drawing/2014/main" id="{9AE5CD85-2ACA-4A70-AFA5-C2F1977E074E}"/>
              </a:ext>
            </a:extLst>
          </p:cNvPr>
          <p:cNvGrpSpPr/>
          <p:nvPr/>
        </p:nvGrpSpPr>
        <p:grpSpPr>
          <a:xfrm>
            <a:off x="1124313" y="2652815"/>
            <a:ext cx="5195209" cy="2173185"/>
            <a:chOff x="642801" y="2458747"/>
            <a:chExt cx="6579859" cy="2656949"/>
          </a:xfrm>
        </p:grpSpPr>
        <p:sp>
          <p:nvSpPr>
            <p:cNvPr id="67" name="Ellipse 10">
              <a:extLst>
                <a:ext uri="{FF2B5EF4-FFF2-40B4-BE49-F238E27FC236}">
                  <a16:creationId xmlns:a16="http://schemas.microsoft.com/office/drawing/2014/main" id="{CA9E699D-4FA2-4ECF-945F-7C2F19391397}"/>
                </a:ext>
              </a:extLst>
            </p:cNvPr>
            <p:cNvSpPr/>
            <p:nvPr/>
          </p:nvSpPr>
          <p:spPr>
            <a:xfrm rot="8460000">
              <a:off x="642801" y="3128094"/>
              <a:ext cx="3402447" cy="1410005"/>
            </a:xfrm>
            <a:custGeom>
              <a:avLst/>
              <a:gdLst/>
              <a:ahLst/>
              <a:cxnLst/>
              <a:rect l="l" t="t" r="r" b="b"/>
              <a:pathLst>
                <a:path w="4555400" h="1887800">
                  <a:moveTo>
                    <a:pt x="2772629" y="1375355"/>
                  </a:moveTo>
                  <a:cubicBezTo>
                    <a:pt x="2774619" y="1380611"/>
                    <a:pt x="2777224" y="1385546"/>
                    <a:pt x="2779896" y="1390441"/>
                  </a:cubicBezTo>
                  <a:close/>
                  <a:moveTo>
                    <a:pt x="1782826" y="1375242"/>
                  </a:moveTo>
                  <a:lnTo>
                    <a:pt x="1775502" y="1390445"/>
                  </a:lnTo>
                  <a:cubicBezTo>
                    <a:pt x="1778195" y="1385512"/>
                    <a:pt x="1780820" y="1380538"/>
                    <a:pt x="1782826" y="1375242"/>
                  </a:cubicBezTo>
                  <a:close/>
                  <a:moveTo>
                    <a:pt x="2729201" y="1276951"/>
                  </a:moveTo>
                  <a:cubicBezTo>
                    <a:pt x="2732260" y="1287962"/>
                    <a:pt x="2736474" y="1298515"/>
                    <a:pt x="2740915" y="1308954"/>
                  </a:cubicBezTo>
                  <a:close/>
                  <a:moveTo>
                    <a:pt x="1826241" y="1276837"/>
                  </a:moveTo>
                  <a:lnTo>
                    <a:pt x="1814484" y="1308958"/>
                  </a:lnTo>
                  <a:cubicBezTo>
                    <a:pt x="1818942" y="1298481"/>
                    <a:pt x="1823170" y="1287889"/>
                    <a:pt x="1826241" y="1276837"/>
                  </a:cubicBezTo>
                  <a:close/>
                  <a:moveTo>
                    <a:pt x="2697869" y="1177267"/>
                  </a:moveTo>
                  <a:cubicBezTo>
                    <a:pt x="2700663" y="1192867"/>
                    <a:pt x="2704943" y="1208034"/>
                    <a:pt x="2709634" y="1223025"/>
                  </a:cubicBezTo>
                  <a:close/>
                  <a:moveTo>
                    <a:pt x="1857555" y="1177177"/>
                  </a:moveTo>
                  <a:lnTo>
                    <a:pt x="1845765" y="1223028"/>
                  </a:lnTo>
                  <a:cubicBezTo>
                    <a:pt x="1850467" y="1208006"/>
                    <a:pt x="1854754" y="1192808"/>
                    <a:pt x="1857555" y="1177177"/>
                  </a:cubicBezTo>
                  <a:close/>
                  <a:moveTo>
                    <a:pt x="2677581" y="1073877"/>
                  </a:moveTo>
                  <a:cubicBezTo>
                    <a:pt x="2679248" y="1093951"/>
                    <a:pt x="2682619" y="1113678"/>
                    <a:pt x="2686632" y="1133177"/>
                  </a:cubicBezTo>
                  <a:close/>
                  <a:moveTo>
                    <a:pt x="1877825" y="1073840"/>
                  </a:moveTo>
                  <a:lnTo>
                    <a:pt x="1868769" y="1133178"/>
                  </a:lnTo>
                  <a:cubicBezTo>
                    <a:pt x="1872784" y="1113667"/>
                    <a:pt x="1876157" y="1093927"/>
                    <a:pt x="1877825" y="1073840"/>
                  </a:cubicBezTo>
                  <a:close/>
                  <a:moveTo>
                    <a:pt x="2672450" y="847847"/>
                  </a:moveTo>
                  <a:cubicBezTo>
                    <a:pt x="2669235" y="879428"/>
                    <a:pt x="2667600" y="911473"/>
                    <a:pt x="2667600" y="943900"/>
                  </a:cubicBezTo>
                  <a:cubicBezTo>
                    <a:pt x="2667600" y="976327"/>
                    <a:pt x="2669235" y="1008372"/>
                    <a:pt x="2672450" y="1039954"/>
                  </a:cubicBezTo>
                  <a:cubicBezTo>
                    <a:pt x="2669235" y="1008371"/>
                    <a:pt x="2667600" y="976327"/>
                    <a:pt x="2667600" y="943900"/>
                  </a:cubicBezTo>
                  <a:close/>
                  <a:moveTo>
                    <a:pt x="1882950" y="847847"/>
                  </a:moveTo>
                  <a:lnTo>
                    <a:pt x="1887800" y="943900"/>
                  </a:lnTo>
                  <a:lnTo>
                    <a:pt x="1882950" y="1039954"/>
                  </a:lnTo>
                  <a:cubicBezTo>
                    <a:pt x="1886165" y="1008372"/>
                    <a:pt x="1887800" y="976327"/>
                    <a:pt x="1887800" y="943900"/>
                  </a:cubicBezTo>
                  <a:cubicBezTo>
                    <a:pt x="1887800" y="911473"/>
                    <a:pt x="1886165" y="879428"/>
                    <a:pt x="1882950" y="847847"/>
                  </a:cubicBezTo>
                  <a:close/>
                  <a:moveTo>
                    <a:pt x="2686632" y="754624"/>
                  </a:moveTo>
                  <a:cubicBezTo>
                    <a:pt x="2682619" y="774123"/>
                    <a:pt x="2679248" y="793849"/>
                    <a:pt x="2677581" y="813924"/>
                  </a:cubicBezTo>
                  <a:close/>
                  <a:moveTo>
                    <a:pt x="1868769" y="754624"/>
                  </a:moveTo>
                  <a:lnTo>
                    <a:pt x="1877819" y="813924"/>
                  </a:lnTo>
                  <a:cubicBezTo>
                    <a:pt x="1876153" y="793849"/>
                    <a:pt x="1872781" y="774123"/>
                    <a:pt x="1868769" y="754624"/>
                  </a:cubicBezTo>
                  <a:close/>
                  <a:moveTo>
                    <a:pt x="2709634" y="664776"/>
                  </a:moveTo>
                  <a:cubicBezTo>
                    <a:pt x="2704944" y="679763"/>
                    <a:pt x="2700665" y="694926"/>
                    <a:pt x="2697872" y="710522"/>
                  </a:cubicBezTo>
                  <a:close/>
                  <a:moveTo>
                    <a:pt x="1845766" y="664776"/>
                  </a:moveTo>
                  <a:lnTo>
                    <a:pt x="1857529" y="710522"/>
                  </a:lnTo>
                  <a:cubicBezTo>
                    <a:pt x="1854735" y="694926"/>
                    <a:pt x="1850457" y="679763"/>
                    <a:pt x="1845766" y="664776"/>
                  </a:cubicBezTo>
                  <a:close/>
                  <a:moveTo>
                    <a:pt x="2740915" y="578846"/>
                  </a:moveTo>
                  <a:cubicBezTo>
                    <a:pt x="2736475" y="589282"/>
                    <a:pt x="2732262" y="599832"/>
                    <a:pt x="2729205" y="610841"/>
                  </a:cubicBezTo>
                  <a:close/>
                  <a:moveTo>
                    <a:pt x="1814486" y="578846"/>
                  </a:moveTo>
                  <a:lnTo>
                    <a:pt x="1826196" y="610841"/>
                  </a:lnTo>
                  <a:cubicBezTo>
                    <a:pt x="1823138" y="599832"/>
                    <a:pt x="1818925" y="589282"/>
                    <a:pt x="1814486" y="578846"/>
                  </a:cubicBezTo>
                  <a:close/>
                  <a:moveTo>
                    <a:pt x="2779896" y="497360"/>
                  </a:moveTo>
                  <a:cubicBezTo>
                    <a:pt x="2777227" y="502250"/>
                    <a:pt x="2774624" y="507180"/>
                    <a:pt x="2772636" y="512431"/>
                  </a:cubicBezTo>
                  <a:close/>
                  <a:moveTo>
                    <a:pt x="1775504" y="497360"/>
                  </a:moveTo>
                  <a:lnTo>
                    <a:pt x="1782764" y="512431"/>
                  </a:lnTo>
                  <a:cubicBezTo>
                    <a:pt x="1780776" y="507180"/>
                    <a:pt x="1778173" y="502250"/>
                    <a:pt x="1775504" y="497360"/>
                  </a:cubicBezTo>
                  <a:close/>
                  <a:moveTo>
                    <a:pt x="943900" y="0"/>
                  </a:moveTo>
                  <a:cubicBezTo>
                    <a:pt x="1206995" y="0"/>
                    <a:pt x="1444949" y="107640"/>
                    <a:pt x="1615679" y="281723"/>
                  </a:cubicBezTo>
                  <a:lnTo>
                    <a:pt x="1616264" y="281723"/>
                  </a:lnTo>
                  <a:cubicBezTo>
                    <a:pt x="1786105" y="449773"/>
                    <a:pt x="2019769" y="553127"/>
                    <a:pt x="2277572" y="553127"/>
                  </a:cubicBezTo>
                  <a:cubicBezTo>
                    <a:pt x="2535376" y="553127"/>
                    <a:pt x="2769039" y="449773"/>
                    <a:pt x="2938881" y="281723"/>
                  </a:cubicBezTo>
                  <a:lnTo>
                    <a:pt x="2939721" y="281723"/>
                  </a:lnTo>
                  <a:cubicBezTo>
                    <a:pt x="3110452" y="107640"/>
                    <a:pt x="3348406" y="0"/>
                    <a:pt x="3611500" y="0"/>
                  </a:cubicBezTo>
                  <a:cubicBezTo>
                    <a:pt x="4132802" y="0"/>
                    <a:pt x="4555400" y="422598"/>
                    <a:pt x="4555400" y="943900"/>
                  </a:cubicBezTo>
                  <a:cubicBezTo>
                    <a:pt x="4555400" y="1465202"/>
                    <a:pt x="4132802" y="1887800"/>
                    <a:pt x="3611500" y="1887800"/>
                  </a:cubicBezTo>
                  <a:cubicBezTo>
                    <a:pt x="3348405" y="1887800"/>
                    <a:pt x="3110451" y="1780160"/>
                    <a:pt x="2939720" y="1606076"/>
                  </a:cubicBezTo>
                  <a:lnTo>
                    <a:pt x="2936632" y="1606076"/>
                  </a:lnTo>
                  <a:cubicBezTo>
                    <a:pt x="2767144" y="1439044"/>
                    <a:pt x="2534330" y="1336527"/>
                    <a:pt x="2277572" y="1336527"/>
                  </a:cubicBezTo>
                  <a:cubicBezTo>
                    <a:pt x="2020814" y="1336527"/>
                    <a:pt x="1788000" y="1439044"/>
                    <a:pt x="1618512" y="1606076"/>
                  </a:cubicBezTo>
                  <a:lnTo>
                    <a:pt x="1615680" y="1606076"/>
                  </a:lnTo>
                  <a:cubicBezTo>
                    <a:pt x="1444950" y="1780160"/>
                    <a:pt x="1206995" y="1887800"/>
                    <a:pt x="943900" y="1887800"/>
                  </a:cubicBezTo>
                  <a:cubicBezTo>
                    <a:pt x="422598" y="1887800"/>
                    <a:pt x="0" y="1465202"/>
                    <a:pt x="0" y="943900"/>
                  </a:cubicBezTo>
                  <a:cubicBezTo>
                    <a:pt x="0" y="422598"/>
                    <a:pt x="422598" y="0"/>
                    <a:pt x="943900"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8080"/>
                </a:solidFill>
              </a:endParaRPr>
            </a:p>
          </p:txBody>
        </p:sp>
        <p:sp>
          <p:nvSpPr>
            <p:cNvPr id="68" name="Ellipse 10">
              <a:extLst>
                <a:ext uri="{FF2B5EF4-FFF2-40B4-BE49-F238E27FC236}">
                  <a16:creationId xmlns:a16="http://schemas.microsoft.com/office/drawing/2014/main" id="{74BBACEC-299A-461C-95E6-BDD941BA53CF}"/>
                </a:ext>
              </a:extLst>
            </p:cNvPr>
            <p:cNvSpPr/>
            <p:nvPr/>
          </p:nvSpPr>
          <p:spPr>
            <a:xfrm rot="12908734">
              <a:off x="2228846" y="3073662"/>
              <a:ext cx="3402447" cy="1410005"/>
            </a:xfrm>
            <a:custGeom>
              <a:avLst/>
              <a:gdLst/>
              <a:ahLst/>
              <a:cxnLst/>
              <a:rect l="l" t="t" r="r" b="b"/>
              <a:pathLst>
                <a:path w="4555400" h="1887800">
                  <a:moveTo>
                    <a:pt x="2772629" y="1375355"/>
                  </a:moveTo>
                  <a:cubicBezTo>
                    <a:pt x="2774619" y="1380611"/>
                    <a:pt x="2777224" y="1385546"/>
                    <a:pt x="2779896" y="1390441"/>
                  </a:cubicBezTo>
                  <a:close/>
                  <a:moveTo>
                    <a:pt x="1782826" y="1375242"/>
                  </a:moveTo>
                  <a:lnTo>
                    <a:pt x="1775502" y="1390445"/>
                  </a:lnTo>
                  <a:cubicBezTo>
                    <a:pt x="1778195" y="1385512"/>
                    <a:pt x="1780820" y="1380538"/>
                    <a:pt x="1782826" y="1375242"/>
                  </a:cubicBezTo>
                  <a:close/>
                  <a:moveTo>
                    <a:pt x="2729201" y="1276951"/>
                  </a:moveTo>
                  <a:cubicBezTo>
                    <a:pt x="2732260" y="1287962"/>
                    <a:pt x="2736474" y="1298515"/>
                    <a:pt x="2740915" y="1308954"/>
                  </a:cubicBezTo>
                  <a:close/>
                  <a:moveTo>
                    <a:pt x="1826241" y="1276837"/>
                  </a:moveTo>
                  <a:lnTo>
                    <a:pt x="1814484" y="1308958"/>
                  </a:lnTo>
                  <a:cubicBezTo>
                    <a:pt x="1818942" y="1298481"/>
                    <a:pt x="1823170" y="1287889"/>
                    <a:pt x="1826241" y="1276837"/>
                  </a:cubicBezTo>
                  <a:close/>
                  <a:moveTo>
                    <a:pt x="2697869" y="1177267"/>
                  </a:moveTo>
                  <a:cubicBezTo>
                    <a:pt x="2700663" y="1192867"/>
                    <a:pt x="2704943" y="1208034"/>
                    <a:pt x="2709634" y="1223025"/>
                  </a:cubicBezTo>
                  <a:close/>
                  <a:moveTo>
                    <a:pt x="1857555" y="1177177"/>
                  </a:moveTo>
                  <a:lnTo>
                    <a:pt x="1845765" y="1223028"/>
                  </a:lnTo>
                  <a:cubicBezTo>
                    <a:pt x="1850467" y="1208006"/>
                    <a:pt x="1854754" y="1192808"/>
                    <a:pt x="1857555" y="1177177"/>
                  </a:cubicBezTo>
                  <a:close/>
                  <a:moveTo>
                    <a:pt x="2677581" y="1073877"/>
                  </a:moveTo>
                  <a:cubicBezTo>
                    <a:pt x="2679248" y="1093951"/>
                    <a:pt x="2682619" y="1113678"/>
                    <a:pt x="2686632" y="1133177"/>
                  </a:cubicBezTo>
                  <a:close/>
                  <a:moveTo>
                    <a:pt x="1877825" y="1073840"/>
                  </a:moveTo>
                  <a:lnTo>
                    <a:pt x="1868769" y="1133178"/>
                  </a:lnTo>
                  <a:cubicBezTo>
                    <a:pt x="1872784" y="1113667"/>
                    <a:pt x="1876157" y="1093927"/>
                    <a:pt x="1877825" y="1073840"/>
                  </a:cubicBezTo>
                  <a:close/>
                  <a:moveTo>
                    <a:pt x="2672450" y="847847"/>
                  </a:moveTo>
                  <a:cubicBezTo>
                    <a:pt x="2669235" y="879428"/>
                    <a:pt x="2667600" y="911473"/>
                    <a:pt x="2667600" y="943900"/>
                  </a:cubicBezTo>
                  <a:cubicBezTo>
                    <a:pt x="2667600" y="976327"/>
                    <a:pt x="2669235" y="1008372"/>
                    <a:pt x="2672450" y="1039954"/>
                  </a:cubicBezTo>
                  <a:cubicBezTo>
                    <a:pt x="2669235" y="1008371"/>
                    <a:pt x="2667600" y="976327"/>
                    <a:pt x="2667600" y="943900"/>
                  </a:cubicBezTo>
                  <a:close/>
                  <a:moveTo>
                    <a:pt x="1882950" y="847847"/>
                  </a:moveTo>
                  <a:lnTo>
                    <a:pt x="1887800" y="943900"/>
                  </a:lnTo>
                  <a:lnTo>
                    <a:pt x="1882950" y="1039954"/>
                  </a:lnTo>
                  <a:cubicBezTo>
                    <a:pt x="1886165" y="1008372"/>
                    <a:pt x="1887800" y="976327"/>
                    <a:pt x="1887800" y="943900"/>
                  </a:cubicBezTo>
                  <a:cubicBezTo>
                    <a:pt x="1887800" y="911473"/>
                    <a:pt x="1886165" y="879428"/>
                    <a:pt x="1882950" y="847847"/>
                  </a:cubicBezTo>
                  <a:close/>
                  <a:moveTo>
                    <a:pt x="2686632" y="754624"/>
                  </a:moveTo>
                  <a:cubicBezTo>
                    <a:pt x="2682619" y="774123"/>
                    <a:pt x="2679248" y="793849"/>
                    <a:pt x="2677581" y="813924"/>
                  </a:cubicBezTo>
                  <a:close/>
                  <a:moveTo>
                    <a:pt x="1868769" y="754624"/>
                  </a:moveTo>
                  <a:lnTo>
                    <a:pt x="1877819" y="813924"/>
                  </a:lnTo>
                  <a:cubicBezTo>
                    <a:pt x="1876153" y="793849"/>
                    <a:pt x="1872781" y="774123"/>
                    <a:pt x="1868769" y="754624"/>
                  </a:cubicBezTo>
                  <a:close/>
                  <a:moveTo>
                    <a:pt x="2709634" y="664776"/>
                  </a:moveTo>
                  <a:cubicBezTo>
                    <a:pt x="2704944" y="679763"/>
                    <a:pt x="2700665" y="694926"/>
                    <a:pt x="2697872" y="710522"/>
                  </a:cubicBezTo>
                  <a:close/>
                  <a:moveTo>
                    <a:pt x="1845766" y="664776"/>
                  </a:moveTo>
                  <a:lnTo>
                    <a:pt x="1857529" y="710522"/>
                  </a:lnTo>
                  <a:cubicBezTo>
                    <a:pt x="1854735" y="694926"/>
                    <a:pt x="1850457" y="679763"/>
                    <a:pt x="1845766" y="664776"/>
                  </a:cubicBezTo>
                  <a:close/>
                  <a:moveTo>
                    <a:pt x="2740915" y="578846"/>
                  </a:moveTo>
                  <a:cubicBezTo>
                    <a:pt x="2736475" y="589282"/>
                    <a:pt x="2732262" y="599832"/>
                    <a:pt x="2729205" y="610841"/>
                  </a:cubicBezTo>
                  <a:close/>
                  <a:moveTo>
                    <a:pt x="1814486" y="578846"/>
                  </a:moveTo>
                  <a:lnTo>
                    <a:pt x="1826196" y="610841"/>
                  </a:lnTo>
                  <a:cubicBezTo>
                    <a:pt x="1823138" y="599832"/>
                    <a:pt x="1818925" y="589282"/>
                    <a:pt x="1814486" y="578846"/>
                  </a:cubicBezTo>
                  <a:close/>
                  <a:moveTo>
                    <a:pt x="2779896" y="497360"/>
                  </a:moveTo>
                  <a:cubicBezTo>
                    <a:pt x="2777227" y="502250"/>
                    <a:pt x="2774624" y="507180"/>
                    <a:pt x="2772636" y="512431"/>
                  </a:cubicBezTo>
                  <a:close/>
                  <a:moveTo>
                    <a:pt x="1775504" y="497360"/>
                  </a:moveTo>
                  <a:lnTo>
                    <a:pt x="1782764" y="512431"/>
                  </a:lnTo>
                  <a:cubicBezTo>
                    <a:pt x="1780776" y="507180"/>
                    <a:pt x="1778173" y="502250"/>
                    <a:pt x="1775504" y="497360"/>
                  </a:cubicBezTo>
                  <a:close/>
                  <a:moveTo>
                    <a:pt x="943900" y="0"/>
                  </a:moveTo>
                  <a:cubicBezTo>
                    <a:pt x="1206995" y="0"/>
                    <a:pt x="1444949" y="107640"/>
                    <a:pt x="1615679" y="281723"/>
                  </a:cubicBezTo>
                  <a:lnTo>
                    <a:pt x="1616264" y="281723"/>
                  </a:lnTo>
                  <a:cubicBezTo>
                    <a:pt x="1786105" y="449773"/>
                    <a:pt x="2019769" y="553127"/>
                    <a:pt x="2277572" y="553127"/>
                  </a:cubicBezTo>
                  <a:cubicBezTo>
                    <a:pt x="2535376" y="553127"/>
                    <a:pt x="2769039" y="449773"/>
                    <a:pt x="2938881" y="281723"/>
                  </a:cubicBezTo>
                  <a:lnTo>
                    <a:pt x="2939721" y="281723"/>
                  </a:lnTo>
                  <a:cubicBezTo>
                    <a:pt x="3110452" y="107640"/>
                    <a:pt x="3348406" y="0"/>
                    <a:pt x="3611500" y="0"/>
                  </a:cubicBezTo>
                  <a:cubicBezTo>
                    <a:pt x="4132802" y="0"/>
                    <a:pt x="4555400" y="422598"/>
                    <a:pt x="4555400" y="943900"/>
                  </a:cubicBezTo>
                  <a:cubicBezTo>
                    <a:pt x="4555400" y="1465202"/>
                    <a:pt x="4132802" y="1887800"/>
                    <a:pt x="3611500" y="1887800"/>
                  </a:cubicBezTo>
                  <a:cubicBezTo>
                    <a:pt x="3348405" y="1887800"/>
                    <a:pt x="3110451" y="1780160"/>
                    <a:pt x="2939720" y="1606076"/>
                  </a:cubicBezTo>
                  <a:lnTo>
                    <a:pt x="2936632" y="1606076"/>
                  </a:lnTo>
                  <a:cubicBezTo>
                    <a:pt x="2767144" y="1439044"/>
                    <a:pt x="2534330" y="1336527"/>
                    <a:pt x="2277572" y="1336527"/>
                  </a:cubicBezTo>
                  <a:cubicBezTo>
                    <a:pt x="2020814" y="1336527"/>
                    <a:pt x="1788000" y="1439044"/>
                    <a:pt x="1618512" y="1606076"/>
                  </a:cubicBezTo>
                  <a:lnTo>
                    <a:pt x="1615680" y="1606076"/>
                  </a:lnTo>
                  <a:cubicBezTo>
                    <a:pt x="1444950" y="1780160"/>
                    <a:pt x="1206995" y="1887800"/>
                    <a:pt x="943900" y="1887800"/>
                  </a:cubicBezTo>
                  <a:cubicBezTo>
                    <a:pt x="422598" y="1887800"/>
                    <a:pt x="0" y="1465202"/>
                    <a:pt x="0" y="943900"/>
                  </a:cubicBezTo>
                  <a:cubicBezTo>
                    <a:pt x="0" y="422598"/>
                    <a:pt x="422598" y="0"/>
                    <a:pt x="9439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8080"/>
                </a:solidFill>
              </a:endParaRPr>
            </a:p>
          </p:txBody>
        </p:sp>
        <p:sp>
          <p:nvSpPr>
            <p:cNvPr id="69" name="Ellipse 22">
              <a:extLst>
                <a:ext uri="{FF2B5EF4-FFF2-40B4-BE49-F238E27FC236}">
                  <a16:creationId xmlns:a16="http://schemas.microsoft.com/office/drawing/2014/main" id="{DC96FB97-75DD-468C-A7AA-F0B845EC480A}"/>
                </a:ext>
              </a:extLst>
            </p:cNvPr>
            <p:cNvSpPr/>
            <p:nvPr/>
          </p:nvSpPr>
          <p:spPr bwMode="gray">
            <a:xfrm>
              <a:off x="944606" y="3837803"/>
              <a:ext cx="1277893" cy="1277893"/>
            </a:xfrm>
            <a:prstGeom prst="ellipse">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6000" b="1" dirty="0">
                  <a:solidFill>
                    <a:srgbClr val="FFFFFF"/>
                  </a:solidFill>
                </a:rPr>
                <a:t>01</a:t>
              </a:r>
            </a:p>
          </p:txBody>
        </p:sp>
        <p:sp>
          <p:nvSpPr>
            <p:cNvPr id="70" name="Ellipse 22">
              <a:extLst>
                <a:ext uri="{FF2B5EF4-FFF2-40B4-BE49-F238E27FC236}">
                  <a16:creationId xmlns:a16="http://schemas.microsoft.com/office/drawing/2014/main" id="{8BE3C930-D10A-401E-8B59-E353F1AD26F8}"/>
                </a:ext>
              </a:extLst>
            </p:cNvPr>
            <p:cNvSpPr/>
            <p:nvPr/>
          </p:nvSpPr>
          <p:spPr bwMode="gray">
            <a:xfrm>
              <a:off x="2444750" y="2555203"/>
              <a:ext cx="1277893" cy="1277893"/>
            </a:xfrm>
            <a:prstGeom prst="ellipse">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6000" b="1" dirty="0">
                  <a:solidFill>
                    <a:srgbClr val="FFFFFF"/>
                  </a:solidFill>
                </a:rPr>
                <a:t>02</a:t>
              </a:r>
            </a:p>
          </p:txBody>
        </p:sp>
        <p:sp>
          <p:nvSpPr>
            <p:cNvPr id="71" name="Ellipse 10">
              <a:extLst>
                <a:ext uri="{FF2B5EF4-FFF2-40B4-BE49-F238E27FC236}">
                  <a16:creationId xmlns:a16="http://schemas.microsoft.com/office/drawing/2014/main" id="{49B81386-9FE3-4A4E-8CDC-4049FE6FE167}"/>
                </a:ext>
              </a:extLst>
            </p:cNvPr>
            <p:cNvSpPr/>
            <p:nvPr/>
          </p:nvSpPr>
          <p:spPr>
            <a:xfrm rot="8460000">
              <a:off x="3820209" y="3026193"/>
              <a:ext cx="3402451" cy="1410005"/>
            </a:xfrm>
            <a:custGeom>
              <a:avLst/>
              <a:gdLst/>
              <a:ahLst/>
              <a:cxnLst/>
              <a:rect l="l" t="t" r="r" b="b"/>
              <a:pathLst>
                <a:path w="4555400" h="1887800">
                  <a:moveTo>
                    <a:pt x="2772629" y="1375355"/>
                  </a:moveTo>
                  <a:cubicBezTo>
                    <a:pt x="2774619" y="1380611"/>
                    <a:pt x="2777224" y="1385546"/>
                    <a:pt x="2779896" y="1390441"/>
                  </a:cubicBezTo>
                  <a:close/>
                  <a:moveTo>
                    <a:pt x="1782826" y="1375242"/>
                  </a:moveTo>
                  <a:lnTo>
                    <a:pt x="1775502" y="1390445"/>
                  </a:lnTo>
                  <a:cubicBezTo>
                    <a:pt x="1778195" y="1385512"/>
                    <a:pt x="1780820" y="1380538"/>
                    <a:pt x="1782826" y="1375242"/>
                  </a:cubicBezTo>
                  <a:close/>
                  <a:moveTo>
                    <a:pt x="2729201" y="1276951"/>
                  </a:moveTo>
                  <a:cubicBezTo>
                    <a:pt x="2732260" y="1287962"/>
                    <a:pt x="2736474" y="1298515"/>
                    <a:pt x="2740915" y="1308954"/>
                  </a:cubicBezTo>
                  <a:close/>
                  <a:moveTo>
                    <a:pt x="1826241" y="1276837"/>
                  </a:moveTo>
                  <a:lnTo>
                    <a:pt x="1814484" y="1308958"/>
                  </a:lnTo>
                  <a:cubicBezTo>
                    <a:pt x="1818942" y="1298481"/>
                    <a:pt x="1823170" y="1287889"/>
                    <a:pt x="1826241" y="1276837"/>
                  </a:cubicBezTo>
                  <a:close/>
                  <a:moveTo>
                    <a:pt x="2697869" y="1177267"/>
                  </a:moveTo>
                  <a:cubicBezTo>
                    <a:pt x="2700663" y="1192867"/>
                    <a:pt x="2704943" y="1208034"/>
                    <a:pt x="2709634" y="1223025"/>
                  </a:cubicBezTo>
                  <a:close/>
                  <a:moveTo>
                    <a:pt x="1857555" y="1177177"/>
                  </a:moveTo>
                  <a:lnTo>
                    <a:pt x="1845765" y="1223028"/>
                  </a:lnTo>
                  <a:cubicBezTo>
                    <a:pt x="1850467" y="1208006"/>
                    <a:pt x="1854754" y="1192808"/>
                    <a:pt x="1857555" y="1177177"/>
                  </a:cubicBezTo>
                  <a:close/>
                  <a:moveTo>
                    <a:pt x="2677581" y="1073877"/>
                  </a:moveTo>
                  <a:cubicBezTo>
                    <a:pt x="2679248" y="1093951"/>
                    <a:pt x="2682619" y="1113678"/>
                    <a:pt x="2686632" y="1133177"/>
                  </a:cubicBezTo>
                  <a:close/>
                  <a:moveTo>
                    <a:pt x="1877825" y="1073840"/>
                  </a:moveTo>
                  <a:lnTo>
                    <a:pt x="1868769" y="1133178"/>
                  </a:lnTo>
                  <a:cubicBezTo>
                    <a:pt x="1872784" y="1113667"/>
                    <a:pt x="1876157" y="1093927"/>
                    <a:pt x="1877825" y="1073840"/>
                  </a:cubicBezTo>
                  <a:close/>
                  <a:moveTo>
                    <a:pt x="2672450" y="847847"/>
                  </a:moveTo>
                  <a:cubicBezTo>
                    <a:pt x="2669235" y="879428"/>
                    <a:pt x="2667600" y="911473"/>
                    <a:pt x="2667600" y="943900"/>
                  </a:cubicBezTo>
                  <a:cubicBezTo>
                    <a:pt x="2667600" y="976327"/>
                    <a:pt x="2669235" y="1008372"/>
                    <a:pt x="2672450" y="1039954"/>
                  </a:cubicBezTo>
                  <a:cubicBezTo>
                    <a:pt x="2669235" y="1008371"/>
                    <a:pt x="2667600" y="976327"/>
                    <a:pt x="2667600" y="943900"/>
                  </a:cubicBezTo>
                  <a:close/>
                  <a:moveTo>
                    <a:pt x="1882950" y="847847"/>
                  </a:moveTo>
                  <a:lnTo>
                    <a:pt x="1887800" y="943900"/>
                  </a:lnTo>
                  <a:lnTo>
                    <a:pt x="1882950" y="1039954"/>
                  </a:lnTo>
                  <a:cubicBezTo>
                    <a:pt x="1886165" y="1008372"/>
                    <a:pt x="1887800" y="976327"/>
                    <a:pt x="1887800" y="943900"/>
                  </a:cubicBezTo>
                  <a:cubicBezTo>
                    <a:pt x="1887800" y="911473"/>
                    <a:pt x="1886165" y="879428"/>
                    <a:pt x="1882950" y="847847"/>
                  </a:cubicBezTo>
                  <a:close/>
                  <a:moveTo>
                    <a:pt x="2686632" y="754624"/>
                  </a:moveTo>
                  <a:cubicBezTo>
                    <a:pt x="2682619" y="774123"/>
                    <a:pt x="2679248" y="793849"/>
                    <a:pt x="2677581" y="813924"/>
                  </a:cubicBezTo>
                  <a:close/>
                  <a:moveTo>
                    <a:pt x="1868769" y="754624"/>
                  </a:moveTo>
                  <a:lnTo>
                    <a:pt x="1877819" y="813924"/>
                  </a:lnTo>
                  <a:cubicBezTo>
                    <a:pt x="1876153" y="793849"/>
                    <a:pt x="1872781" y="774123"/>
                    <a:pt x="1868769" y="754624"/>
                  </a:cubicBezTo>
                  <a:close/>
                  <a:moveTo>
                    <a:pt x="2709634" y="664776"/>
                  </a:moveTo>
                  <a:cubicBezTo>
                    <a:pt x="2704944" y="679763"/>
                    <a:pt x="2700665" y="694926"/>
                    <a:pt x="2697872" y="710522"/>
                  </a:cubicBezTo>
                  <a:close/>
                  <a:moveTo>
                    <a:pt x="1845766" y="664776"/>
                  </a:moveTo>
                  <a:lnTo>
                    <a:pt x="1857529" y="710522"/>
                  </a:lnTo>
                  <a:cubicBezTo>
                    <a:pt x="1854735" y="694926"/>
                    <a:pt x="1850457" y="679763"/>
                    <a:pt x="1845766" y="664776"/>
                  </a:cubicBezTo>
                  <a:close/>
                  <a:moveTo>
                    <a:pt x="2740915" y="578846"/>
                  </a:moveTo>
                  <a:cubicBezTo>
                    <a:pt x="2736475" y="589282"/>
                    <a:pt x="2732262" y="599832"/>
                    <a:pt x="2729205" y="610841"/>
                  </a:cubicBezTo>
                  <a:close/>
                  <a:moveTo>
                    <a:pt x="1814486" y="578846"/>
                  </a:moveTo>
                  <a:lnTo>
                    <a:pt x="1826196" y="610841"/>
                  </a:lnTo>
                  <a:cubicBezTo>
                    <a:pt x="1823138" y="599832"/>
                    <a:pt x="1818925" y="589282"/>
                    <a:pt x="1814486" y="578846"/>
                  </a:cubicBezTo>
                  <a:close/>
                  <a:moveTo>
                    <a:pt x="2779896" y="497360"/>
                  </a:moveTo>
                  <a:cubicBezTo>
                    <a:pt x="2777227" y="502250"/>
                    <a:pt x="2774624" y="507180"/>
                    <a:pt x="2772636" y="512431"/>
                  </a:cubicBezTo>
                  <a:close/>
                  <a:moveTo>
                    <a:pt x="1775504" y="497360"/>
                  </a:moveTo>
                  <a:lnTo>
                    <a:pt x="1782764" y="512431"/>
                  </a:lnTo>
                  <a:cubicBezTo>
                    <a:pt x="1780776" y="507180"/>
                    <a:pt x="1778173" y="502250"/>
                    <a:pt x="1775504" y="497360"/>
                  </a:cubicBezTo>
                  <a:close/>
                  <a:moveTo>
                    <a:pt x="943900" y="0"/>
                  </a:moveTo>
                  <a:cubicBezTo>
                    <a:pt x="1206995" y="0"/>
                    <a:pt x="1444949" y="107640"/>
                    <a:pt x="1615679" y="281723"/>
                  </a:cubicBezTo>
                  <a:lnTo>
                    <a:pt x="1616264" y="281723"/>
                  </a:lnTo>
                  <a:cubicBezTo>
                    <a:pt x="1786105" y="449773"/>
                    <a:pt x="2019769" y="553127"/>
                    <a:pt x="2277572" y="553127"/>
                  </a:cubicBezTo>
                  <a:cubicBezTo>
                    <a:pt x="2535376" y="553127"/>
                    <a:pt x="2769039" y="449773"/>
                    <a:pt x="2938881" y="281723"/>
                  </a:cubicBezTo>
                  <a:lnTo>
                    <a:pt x="2939721" y="281723"/>
                  </a:lnTo>
                  <a:cubicBezTo>
                    <a:pt x="3110452" y="107640"/>
                    <a:pt x="3348406" y="0"/>
                    <a:pt x="3611500" y="0"/>
                  </a:cubicBezTo>
                  <a:cubicBezTo>
                    <a:pt x="4132802" y="0"/>
                    <a:pt x="4555400" y="422598"/>
                    <a:pt x="4555400" y="943900"/>
                  </a:cubicBezTo>
                  <a:cubicBezTo>
                    <a:pt x="4555400" y="1465202"/>
                    <a:pt x="4132802" y="1887800"/>
                    <a:pt x="3611500" y="1887800"/>
                  </a:cubicBezTo>
                  <a:cubicBezTo>
                    <a:pt x="3348405" y="1887800"/>
                    <a:pt x="3110451" y="1780160"/>
                    <a:pt x="2939720" y="1606076"/>
                  </a:cubicBezTo>
                  <a:lnTo>
                    <a:pt x="2936632" y="1606076"/>
                  </a:lnTo>
                  <a:cubicBezTo>
                    <a:pt x="2767144" y="1439044"/>
                    <a:pt x="2534330" y="1336527"/>
                    <a:pt x="2277572" y="1336527"/>
                  </a:cubicBezTo>
                  <a:cubicBezTo>
                    <a:pt x="2020814" y="1336527"/>
                    <a:pt x="1788000" y="1439044"/>
                    <a:pt x="1618512" y="1606076"/>
                  </a:cubicBezTo>
                  <a:lnTo>
                    <a:pt x="1615680" y="1606076"/>
                  </a:lnTo>
                  <a:cubicBezTo>
                    <a:pt x="1444950" y="1780160"/>
                    <a:pt x="1206995" y="1887800"/>
                    <a:pt x="943900" y="1887800"/>
                  </a:cubicBezTo>
                  <a:cubicBezTo>
                    <a:pt x="422598" y="1887800"/>
                    <a:pt x="0" y="1465202"/>
                    <a:pt x="0" y="943900"/>
                  </a:cubicBezTo>
                  <a:cubicBezTo>
                    <a:pt x="0" y="422598"/>
                    <a:pt x="422598" y="0"/>
                    <a:pt x="943900" y="0"/>
                  </a:cubicBezTo>
                  <a:close/>
                </a:path>
              </a:pathLst>
            </a:cu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808080"/>
                </a:solidFill>
              </a:endParaRPr>
            </a:p>
          </p:txBody>
        </p:sp>
        <p:sp>
          <p:nvSpPr>
            <p:cNvPr id="72" name="Ellipse 22">
              <a:extLst>
                <a:ext uri="{FF2B5EF4-FFF2-40B4-BE49-F238E27FC236}">
                  <a16:creationId xmlns:a16="http://schemas.microsoft.com/office/drawing/2014/main" id="{A3C3DE4A-FE97-42C2-8D1D-F710FFEE9D29}"/>
                </a:ext>
              </a:extLst>
            </p:cNvPr>
            <p:cNvSpPr/>
            <p:nvPr/>
          </p:nvSpPr>
          <p:spPr bwMode="gray">
            <a:xfrm>
              <a:off x="4109796" y="3770385"/>
              <a:ext cx="1277893" cy="1277893"/>
            </a:xfrm>
            <a:prstGeom prst="ellipse">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6000" b="1" dirty="0">
                  <a:solidFill>
                    <a:srgbClr val="FFFFFF"/>
                  </a:solidFill>
                </a:rPr>
                <a:t>03</a:t>
              </a:r>
            </a:p>
          </p:txBody>
        </p:sp>
        <p:sp>
          <p:nvSpPr>
            <p:cNvPr id="73" name="Ellipse 22">
              <a:extLst>
                <a:ext uri="{FF2B5EF4-FFF2-40B4-BE49-F238E27FC236}">
                  <a16:creationId xmlns:a16="http://schemas.microsoft.com/office/drawing/2014/main" id="{40678F0B-7191-4FA1-880F-8AC6A99804C8}"/>
                </a:ext>
              </a:extLst>
            </p:cNvPr>
            <p:cNvSpPr/>
            <p:nvPr/>
          </p:nvSpPr>
          <p:spPr bwMode="gray">
            <a:xfrm>
              <a:off x="5649035" y="2458747"/>
              <a:ext cx="1277893" cy="1277893"/>
            </a:xfrm>
            <a:prstGeom prst="ellipse">
              <a:avLst/>
            </a:prstGeom>
            <a:noFill/>
            <a:ln>
              <a:noFill/>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6000" b="1" dirty="0">
                  <a:solidFill>
                    <a:srgbClr val="FFFFFF"/>
                  </a:solidFill>
                </a:rPr>
                <a:t>04</a:t>
              </a:r>
            </a:p>
          </p:txBody>
        </p:sp>
      </p:grpSp>
      <p:sp>
        <p:nvSpPr>
          <p:cNvPr id="75" name="TextBox 74">
            <a:extLst>
              <a:ext uri="{FF2B5EF4-FFF2-40B4-BE49-F238E27FC236}">
                <a16:creationId xmlns:a16="http://schemas.microsoft.com/office/drawing/2014/main" id="{44B82FD8-7F77-4844-ACC5-2FA46EEDED1B}"/>
              </a:ext>
            </a:extLst>
          </p:cNvPr>
          <p:cNvSpPr txBox="1"/>
          <p:nvPr/>
        </p:nvSpPr>
        <p:spPr>
          <a:xfrm>
            <a:off x="2027817" y="1943457"/>
            <a:ext cx="1654557" cy="707886"/>
          </a:xfrm>
          <a:prstGeom prst="rect">
            <a:avLst/>
          </a:prstGeom>
          <a:noFill/>
        </p:spPr>
        <p:txBody>
          <a:bodyPr wrap="square" rtlCol="0">
            <a:spAutoFit/>
          </a:bodyPr>
          <a:lstStyle/>
          <a:p>
            <a:pPr algn="ctr"/>
            <a:r>
              <a:rPr lang="en-US" sz="2000" dirty="0">
                <a:solidFill>
                  <a:schemeClr val="bg1"/>
                </a:solidFill>
              </a:rPr>
              <a:t>Large networks</a:t>
            </a:r>
          </a:p>
        </p:txBody>
      </p:sp>
      <p:sp>
        <p:nvSpPr>
          <p:cNvPr id="77" name="TextBox 76">
            <a:extLst>
              <a:ext uri="{FF2B5EF4-FFF2-40B4-BE49-F238E27FC236}">
                <a16:creationId xmlns:a16="http://schemas.microsoft.com/office/drawing/2014/main" id="{19DB72B7-4C48-4A5D-8121-301AEFB689F7}"/>
              </a:ext>
            </a:extLst>
          </p:cNvPr>
          <p:cNvSpPr txBox="1"/>
          <p:nvPr/>
        </p:nvSpPr>
        <p:spPr>
          <a:xfrm>
            <a:off x="4207967" y="1883764"/>
            <a:ext cx="2222135" cy="707886"/>
          </a:xfrm>
          <a:prstGeom prst="rect">
            <a:avLst/>
          </a:prstGeom>
          <a:noFill/>
        </p:spPr>
        <p:txBody>
          <a:bodyPr wrap="square" rtlCol="0">
            <a:spAutoFit/>
          </a:bodyPr>
          <a:lstStyle/>
          <a:p>
            <a:pPr algn="ctr"/>
            <a:r>
              <a:rPr lang="en-US" sz="2000" dirty="0">
                <a:solidFill>
                  <a:schemeClr val="bg1"/>
                </a:solidFill>
              </a:rPr>
              <a:t>Government support</a:t>
            </a:r>
          </a:p>
        </p:txBody>
      </p:sp>
      <p:sp>
        <p:nvSpPr>
          <p:cNvPr id="83" name="Rectangle 82">
            <a:extLst>
              <a:ext uri="{FF2B5EF4-FFF2-40B4-BE49-F238E27FC236}">
                <a16:creationId xmlns:a16="http://schemas.microsoft.com/office/drawing/2014/main" id="{316507CD-B971-4FFD-95FE-22CF3959AC03}"/>
              </a:ext>
              <a:ext uri="{C183D7F6-B498-43B3-948B-1728B52AA6E4}">
                <adec:decorative xmlns:adec="http://schemas.microsoft.com/office/drawing/2017/decorative" val="1"/>
              </a:ext>
            </a:extLst>
          </p:cNvPr>
          <p:cNvSpPr/>
          <p:nvPr/>
        </p:nvSpPr>
        <p:spPr>
          <a:xfrm>
            <a:off x="7097484" y="4164"/>
            <a:ext cx="5094516"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13E49EC7-E1B8-499B-81B6-F5107416A0C2}"/>
              </a:ext>
            </a:extLst>
          </p:cNvPr>
          <p:cNvSpPr txBox="1"/>
          <p:nvPr/>
        </p:nvSpPr>
        <p:spPr>
          <a:xfrm>
            <a:off x="1060763" y="5031052"/>
            <a:ext cx="1946597" cy="707886"/>
          </a:xfrm>
          <a:prstGeom prst="rect">
            <a:avLst/>
          </a:prstGeom>
          <a:solidFill>
            <a:srgbClr val="2F3342"/>
          </a:solidFill>
        </p:spPr>
        <p:txBody>
          <a:bodyPr wrap="square" rtlCol="0">
            <a:spAutoFit/>
          </a:bodyPr>
          <a:lstStyle/>
          <a:p>
            <a:pPr algn="ctr"/>
            <a:r>
              <a:rPr lang="en-US" sz="2000" dirty="0">
                <a:solidFill>
                  <a:schemeClr val="bg1"/>
                </a:solidFill>
              </a:rPr>
              <a:t>Center of culture and political</a:t>
            </a:r>
          </a:p>
        </p:txBody>
      </p:sp>
      <p:sp>
        <p:nvSpPr>
          <p:cNvPr id="82" name="TextBox 81">
            <a:extLst>
              <a:ext uri="{FF2B5EF4-FFF2-40B4-BE49-F238E27FC236}">
                <a16:creationId xmlns:a16="http://schemas.microsoft.com/office/drawing/2014/main" id="{B751DF81-C3AE-4679-A483-6EB5D368A24F}"/>
              </a:ext>
            </a:extLst>
          </p:cNvPr>
          <p:cNvSpPr txBox="1"/>
          <p:nvPr/>
        </p:nvSpPr>
        <p:spPr>
          <a:xfrm>
            <a:off x="4046918" y="5011339"/>
            <a:ext cx="1805243" cy="707886"/>
          </a:xfrm>
          <a:prstGeom prst="rect">
            <a:avLst/>
          </a:prstGeom>
          <a:noFill/>
        </p:spPr>
        <p:txBody>
          <a:bodyPr wrap="square" rtlCol="0">
            <a:spAutoFit/>
          </a:bodyPr>
          <a:lstStyle/>
          <a:p>
            <a:pPr algn="ctr"/>
            <a:r>
              <a:rPr lang="en-US" sz="2000" dirty="0">
                <a:solidFill>
                  <a:schemeClr val="bg1"/>
                </a:solidFill>
              </a:rPr>
              <a:t>High-quality young labors</a:t>
            </a:r>
          </a:p>
        </p:txBody>
      </p:sp>
    </p:spTree>
    <p:extLst>
      <p:ext uri="{BB962C8B-B14F-4D97-AF65-F5344CB8AC3E}">
        <p14:creationId xmlns:p14="http://schemas.microsoft.com/office/powerpoint/2010/main" val="4853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C001EA0-C1FE-4BFF-BAE0-93D031DC21E0}"/>
              </a:ext>
            </a:extLst>
          </p:cNvPr>
          <p:cNvPicPr>
            <a:picLocks noGrp="1" noChangeAspect="1"/>
          </p:cNvPicPr>
          <p:nvPr>
            <p:ph type="pic" sz="quarter" idx="15"/>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Layer>
                </a14:imgProps>
              </a:ext>
            </a:extLst>
          </a:blip>
          <a:srcRect/>
          <a:stretch/>
        </p:blipFill>
        <p:spPr>
          <a:xfrm>
            <a:off x="1" y="-17742"/>
            <a:ext cx="5905362" cy="6875742"/>
          </a:xfrm>
        </p:spPr>
      </p:pic>
      <p:grpSp>
        <p:nvGrpSpPr>
          <p:cNvPr id="31" name="Group 30">
            <a:extLst>
              <a:ext uri="{FF2B5EF4-FFF2-40B4-BE49-F238E27FC236}">
                <a16:creationId xmlns:a16="http://schemas.microsoft.com/office/drawing/2014/main" id="{CDA17D7C-7C63-439C-8B50-C9B0F0F9AAF7}"/>
              </a:ext>
              <a:ext uri="{C183D7F6-B498-43B3-948B-1728B52AA6E4}">
                <adec:decorative xmlns:adec="http://schemas.microsoft.com/office/drawing/2017/decorative" val="1"/>
              </a:ext>
            </a:extLst>
          </p:cNvPr>
          <p:cNvGrpSpPr/>
          <p:nvPr/>
        </p:nvGrpSpPr>
        <p:grpSpPr>
          <a:xfrm flipH="1">
            <a:off x="4115986" y="223771"/>
            <a:ext cx="7433283" cy="5995838"/>
            <a:chOff x="252031" y="391887"/>
            <a:chExt cx="7433283" cy="6215741"/>
          </a:xfrm>
        </p:grpSpPr>
        <p:sp>
          <p:nvSpPr>
            <p:cNvPr id="33" name="Rectangle 32">
              <a:extLst>
                <a:ext uri="{FF2B5EF4-FFF2-40B4-BE49-F238E27FC236}">
                  <a16:creationId xmlns:a16="http://schemas.microsoft.com/office/drawing/2014/main" id="{C0DB13C1-B4FB-4D33-A199-5BB34983AB47}"/>
                </a:ext>
                <a:ext uri="{C183D7F6-B498-43B3-948B-1728B52AA6E4}">
                  <adec:decorative xmlns:adec="http://schemas.microsoft.com/office/drawing/2017/decorative" val="1"/>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32FD79E9-DA87-4AE3-AB4F-454E8B1C7E28}"/>
                </a:ext>
                <a:ext uri="{C183D7F6-B498-43B3-948B-1728B52AA6E4}">
                  <adec:decorative xmlns:adec="http://schemas.microsoft.com/office/drawing/2017/decorative" val="1"/>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7CAE694-E5D7-45D8-80CE-4067B6610E53}"/>
                </a:ext>
                <a:ext uri="{C183D7F6-B498-43B3-948B-1728B52AA6E4}">
                  <adec:decorative xmlns:adec="http://schemas.microsoft.com/office/drawing/2017/decorative" val="1"/>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r>
              <a:rPr lang="en-US" dirty="0"/>
              <a:t>Business problem</a:t>
            </a:r>
          </a:p>
        </p:txBody>
      </p:sp>
      <p:sp>
        <p:nvSpPr>
          <p:cNvPr id="2" name="Footer Placeholder 1">
            <a:extLst>
              <a:ext uri="{FF2B5EF4-FFF2-40B4-BE49-F238E27FC236}">
                <a16:creationId xmlns:a16="http://schemas.microsoft.com/office/drawing/2014/main" id="{80919F81-09E4-41AD-9E45-21C8A7FBC2E5}"/>
              </a:ext>
            </a:extLst>
          </p:cNvPr>
          <p:cNvSpPr>
            <a:spLocks noGrp="1"/>
          </p:cNvSpPr>
          <p:nvPr>
            <p:ph type="ftr" sz="quarter" idx="16"/>
          </p:nvPr>
        </p:nvSpPr>
        <p:spPr/>
        <p:txBody>
          <a:bodyPr/>
          <a:lstStyle/>
          <a:p>
            <a:r>
              <a:rPr lang="en-US" dirty="0"/>
              <a:t>Linh Thuy Phung – June 2020</a:t>
            </a:r>
          </a:p>
        </p:txBody>
      </p:sp>
      <p:sp>
        <p:nvSpPr>
          <p:cNvPr id="3" name="Slide Number Placeholder 2">
            <a:extLst>
              <a:ext uri="{FF2B5EF4-FFF2-40B4-BE49-F238E27FC236}">
                <a16:creationId xmlns:a16="http://schemas.microsoft.com/office/drawing/2014/main" id="{6556A3C9-6740-4558-AB5B-687741A63BDD}"/>
              </a:ext>
            </a:extLst>
          </p:cNvPr>
          <p:cNvSpPr>
            <a:spLocks noGrp="1"/>
          </p:cNvSpPr>
          <p:nvPr>
            <p:ph type="sldNum" sz="quarter" idx="17"/>
          </p:nvPr>
        </p:nvSpPr>
        <p:spPr/>
        <p:txBody>
          <a:bodyPr/>
          <a:lstStyle/>
          <a:p>
            <a:fld id="{8C2E478F-E849-4A8C-AF1F-CBCC78A7CBFA}" type="slidenum">
              <a:rPr lang="en-US" smtClean="0"/>
              <a:pPr/>
              <a:t>5</a:t>
            </a:fld>
            <a:endParaRPr lang="en-US" dirty="0"/>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p:txBody>
          <a:bodyPr>
            <a:normAutofit lnSpcReduction="10000"/>
          </a:bodyPr>
          <a:lstStyle/>
          <a:p>
            <a:pPr marL="0" indent="0" algn="just">
              <a:buNone/>
            </a:pPr>
            <a:r>
              <a:rPr lang="en-US" dirty="0"/>
              <a:t>Starting a new business is never easy as it requires a thorough plan with so many factors to be taken into consideration. Among them, choosing a location is one of the most important decision. It especially arduous for foreigners who have little knowledge of the local destination. Therefore, the objective of this capstone project is to solve that specific task. In this project, we shall analyze data to select the most suitable location in Hanoi to open a business. Using data science knowledge, the project aims to explore geographical data of Hanoi, make visualization with map chart and marker and then, cluster venues into groups to find out which group is the best to locate a new business. </a:t>
            </a:r>
          </a:p>
        </p:txBody>
      </p:sp>
      <p:sp>
        <p:nvSpPr>
          <p:cNvPr id="9" name="Text Placeholder 8">
            <a:extLst>
              <a:ext uri="{FF2B5EF4-FFF2-40B4-BE49-F238E27FC236}">
                <a16:creationId xmlns:a16="http://schemas.microsoft.com/office/drawing/2014/main" id="{4744B28E-5E14-4A77-AD4F-C979905862BF}"/>
              </a:ext>
            </a:extLst>
          </p:cNvPr>
          <p:cNvSpPr>
            <a:spLocks noGrp="1"/>
          </p:cNvSpPr>
          <p:nvPr>
            <p:ph type="body" idx="13"/>
          </p:nvPr>
        </p:nvSpPr>
        <p:spPr/>
        <p:txBody>
          <a:bodyPr/>
          <a:lstStyle/>
          <a:p>
            <a:r>
              <a:rPr lang="en-US" dirty="0"/>
              <a:t>THE PURPOSE OF THIS PROJECT</a:t>
            </a:r>
          </a:p>
        </p:txBody>
      </p:sp>
    </p:spTree>
    <p:extLst>
      <p:ext uri="{BB962C8B-B14F-4D97-AF65-F5344CB8AC3E}">
        <p14:creationId xmlns:p14="http://schemas.microsoft.com/office/powerpoint/2010/main" val="25973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033542F-D085-445E-BEBE-DEE6D4F79CAD}"/>
              </a:ext>
            </a:extLst>
          </p:cNvPr>
          <p:cNvSpPr>
            <a:spLocks noGrp="1"/>
          </p:cNvSpPr>
          <p:nvPr>
            <p:ph type="body" idx="1"/>
          </p:nvPr>
        </p:nvSpPr>
        <p:spPr>
          <a:xfrm>
            <a:off x="573882" y="650578"/>
            <a:ext cx="3464717" cy="823912"/>
          </a:xfrm>
        </p:spPr>
        <p:txBody>
          <a:bodyPr>
            <a:normAutofit/>
          </a:bodyPr>
          <a:lstStyle/>
          <a:p>
            <a:r>
              <a:rPr lang="en-US" sz="3200" dirty="0"/>
              <a:t>TARGET AUDIENCE</a:t>
            </a:r>
          </a:p>
        </p:txBody>
      </p:sp>
      <p:sp>
        <p:nvSpPr>
          <p:cNvPr id="5" name="Content Placeholder 4">
            <a:extLst>
              <a:ext uri="{FF2B5EF4-FFF2-40B4-BE49-F238E27FC236}">
                <a16:creationId xmlns:a16="http://schemas.microsoft.com/office/drawing/2014/main" id="{FDF153A6-0E4B-417F-85BB-FD8402B100BD}"/>
              </a:ext>
            </a:extLst>
          </p:cNvPr>
          <p:cNvSpPr>
            <a:spLocks noGrp="1"/>
          </p:cNvSpPr>
          <p:nvPr>
            <p:ph sz="half" idx="2"/>
          </p:nvPr>
        </p:nvSpPr>
        <p:spPr>
          <a:xfrm>
            <a:off x="595884" y="1784743"/>
            <a:ext cx="3537577" cy="3684588"/>
          </a:xfrm>
        </p:spPr>
        <p:txBody>
          <a:bodyPr>
            <a:noAutofit/>
          </a:bodyPr>
          <a:lstStyle/>
          <a:p>
            <a:r>
              <a:rPr lang="en-US" dirty="0"/>
              <a:t>Investors who are interested in opening a business in Hanoi, Vietnam, especially foreigners. </a:t>
            </a:r>
          </a:p>
          <a:p>
            <a:r>
              <a:rPr lang="en-US" dirty="0"/>
              <a:t>Local authorities could understand which part of the city is the most occupied with businesses to manage </a:t>
            </a:r>
          </a:p>
          <a:p>
            <a:r>
              <a:rPr lang="en-US" dirty="0"/>
              <a:t>Builders can seek the information of the most popular area to construct new building for renting  </a:t>
            </a:r>
          </a:p>
          <a:p>
            <a:r>
              <a:rPr lang="en-US" dirty="0"/>
              <a:t>Other stakeholders</a:t>
            </a:r>
          </a:p>
        </p:txBody>
      </p:sp>
      <p:pic>
        <p:nvPicPr>
          <p:cNvPr id="9" name="Picture Placeholder 8">
            <a:extLst>
              <a:ext uri="{FF2B5EF4-FFF2-40B4-BE49-F238E27FC236}">
                <a16:creationId xmlns:a16="http://schemas.microsoft.com/office/drawing/2014/main" id="{422CBBF4-EF67-4184-9603-EC435F55D084}"/>
              </a:ext>
            </a:extLst>
          </p:cNvPr>
          <p:cNvPicPr>
            <a:picLocks noGrp="1"/>
          </p:cNvPicPr>
          <p:nvPr>
            <p:ph type="pic" sz="quarter" idx="15"/>
          </p:nvPr>
        </p:nvPicPr>
        <p:blipFill>
          <a:blip r:embed="rId2">
            <a:duotone>
              <a:prstClr val="black"/>
              <a:schemeClr val="tx2">
                <a:tint val="45000"/>
                <a:satMod val="400000"/>
              </a:schemeClr>
            </a:duotone>
          </a:blip>
          <a:srcRect/>
          <a:stretch/>
        </p:blipFill>
        <p:spPr>
          <a:xfrm>
            <a:off x="4710683" y="482856"/>
            <a:ext cx="2819613" cy="5852160"/>
          </a:xfrm>
        </p:spPr>
      </p:pic>
      <p:sp>
        <p:nvSpPr>
          <p:cNvPr id="6" name="Text Placeholder 5">
            <a:extLst>
              <a:ext uri="{FF2B5EF4-FFF2-40B4-BE49-F238E27FC236}">
                <a16:creationId xmlns:a16="http://schemas.microsoft.com/office/drawing/2014/main" id="{89C32B2A-F443-47DA-A5C9-E0CCEC6C2F29}"/>
              </a:ext>
            </a:extLst>
          </p:cNvPr>
          <p:cNvSpPr>
            <a:spLocks noGrp="1"/>
          </p:cNvSpPr>
          <p:nvPr>
            <p:ph type="body" idx="13"/>
          </p:nvPr>
        </p:nvSpPr>
        <p:spPr>
          <a:xfrm>
            <a:off x="8153400" y="566406"/>
            <a:ext cx="3464717" cy="823912"/>
          </a:xfrm>
        </p:spPr>
        <p:txBody>
          <a:bodyPr>
            <a:normAutofit/>
          </a:bodyPr>
          <a:lstStyle/>
          <a:p>
            <a:r>
              <a:rPr lang="en-US" sz="3200" dirty="0"/>
              <a:t>DATA SECTION</a:t>
            </a:r>
          </a:p>
        </p:txBody>
      </p:sp>
      <p:sp>
        <p:nvSpPr>
          <p:cNvPr id="7" name="Content Placeholder 6">
            <a:extLst>
              <a:ext uri="{FF2B5EF4-FFF2-40B4-BE49-F238E27FC236}">
                <a16:creationId xmlns:a16="http://schemas.microsoft.com/office/drawing/2014/main" id="{53DDF559-AB16-43D3-96DE-5FD6A71C1A24}"/>
              </a:ext>
            </a:extLst>
          </p:cNvPr>
          <p:cNvSpPr>
            <a:spLocks noGrp="1"/>
          </p:cNvSpPr>
          <p:nvPr>
            <p:ph sz="half" idx="14"/>
          </p:nvPr>
        </p:nvSpPr>
        <p:spPr>
          <a:xfrm>
            <a:off x="8153400" y="1784743"/>
            <a:ext cx="3640494" cy="3684588"/>
          </a:xfrm>
        </p:spPr>
        <p:txBody>
          <a:bodyPr>
            <a:noAutofit/>
          </a:bodyPr>
          <a:lstStyle/>
          <a:p>
            <a:r>
              <a:rPr lang="en-US" dirty="0"/>
              <a:t>A list of all neighborhoods in Hanoi: from Wikipedia with </a:t>
            </a:r>
            <a:r>
              <a:rPr lang="en-US" dirty="0" err="1"/>
              <a:t>BeautifulSoup</a:t>
            </a:r>
            <a:r>
              <a:rPr lang="en-US" dirty="0"/>
              <a:t>: </a:t>
            </a:r>
            <a:r>
              <a:rPr lang="en-US" u="sng" dirty="0">
                <a:hlinkClick r:id="rId3"/>
              </a:rPr>
              <a:t>https://en.wikipedia.org/wiki/Category:Districts_of_Hanoi</a:t>
            </a:r>
            <a:r>
              <a:rPr lang="en-US" dirty="0"/>
              <a:t> </a:t>
            </a:r>
          </a:p>
          <a:p>
            <a:r>
              <a:rPr lang="en-US" dirty="0"/>
              <a:t>The coordinate data of Hanoi city, including specific latitude and longitude of all neighborhoods: extracted by using Geocoder package </a:t>
            </a:r>
          </a:p>
          <a:p>
            <a:r>
              <a:rPr lang="en-US" dirty="0"/>
              <a:t>Data of venues around the neighborhoods in Hanoi: retrieved by using Foursquare API </a:t>
            </a:r>
          </a:p>
        </p:txBody>
      </p:sp>
      <p:sp>
        <p:nvSpPr>
          <p:cNvPr id="2" name="Footer Placeholder 1">
            <a:extLst>
              <a:ext uri="{FF2B5EF4-FFF2-40B4-BE49-F238E27FC236}">
                <a16:creationId xmlns:a16="http://schemas.microsoft.com/office/drawing/2014/main" id="{5483E2DD-4F96-4CE8-A9FE-FD5DF44C4CAC}"/>
              </a:ext>
            </a:extLst>
          </p:cNvPr>
          <p:cNvSpPr>
            <a:spLocks noGrp="1"/>
          </p:cNvSpPr>
          <p:nvPr>
            <p:ph type="ftr" sz="quarter" idx="16"/>
          </p:nvPr>
        </p:nvSpPr>
        <p:spPr/>
        <p:txBody>
          <a:bodyPr/>
          <a:lstStyle/>
          <a:p>
            <a:r>
              <a:rPr lang="en-US" dirty="0"/>
              <a:t>Linh Thuy Phung – June 2020</a:t>
            </a:r>
          </a:p>
        </p:txBody>
      </p:sp>
      <p:sp>
        <p:nvSpPr>
          <p:cNvPr id="16" name="Slide Number Placeholder 15">
            <a:extLst>
              <a:ext uri="{FF2B5EF4-FFF2-40B4-BE49-F238E27FC236}">
                <a16:creationId xmlns:a16="http://schemas.microsoft.com/office/drawing/2014/main" id="{7EF05482-0999-42B8-A27E-59AAA26FB58E}"/>
              </a:ext>
            </a:extLst>
          </p:cNvPr>
          <p:cNvSpPr>
            <a:spLocks noGrp="1"/>
          </p:cNvSpPr>
          <p:nvPr>
            <p:ph type="sldNum" sz="quarter" idx="17"/>
          </p:nvPr>
        </p:nvSpPr>
        <p:spPr/>
        <p:txBody>
          <a:bodyPr/>
          <a:lstStyle/>
          <a:p>
            <a:fld id="{8C2E478F-E849-4A8C-AF1F-CBCC78A7CBFA}" type="slidenum">
              <a:rPr lang="en-US" smtClean="0"/>
              <a:pPr/>
              <a:t>6</a:t>
            </a:fld>
            <a:endParaRPr lang="en-US" dirty="0"/>
          </a:p>
        </p:txBody>
      </p:sp>
      <p:sp>
        <p:nvSpPr>
          <p:cNvPr id="15" name="Title 14" hidden="1">
            <a:extLst>
              <a:ext uri="{FF2B5EF4-FFF2-40B4-BE49-F238E27FC236}">
                <a16:creationId xmlns:a16="http://schemas.microsoft.com/office/drawing/2014/main" id="{A9B3BD41-12E6-4E88-8CE4-3A496CEA28A3}"/>
              </a:ext>
            </a:extLst>
          </p:cNvPr>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317438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D2DC372-F50D-4241-956F-88217652F919}"/>
              </a:ext>
            </a:extLst>
          </p:cNvPr>
          <p:cNvPicPr>
            <a:picLocks noGrp="1" noChangeAspect="1"/>
          </p:cNvPicPr>
          <p:nvPr>
            <p:ph type="pic" sz="quarter" idx="15"/>
          </p:nvPr>
        </p:nvPicPr>
        <p:blipFill>
          <a:blip r:embed="rId3">
            <a:duotone>
              <a:prstClr val="black"/>
              <a:schemeClr val="tx2">
                <a:tint val="45000"/>
                <a:satMod val="400000"/>
              </a:schemeClr>
            </a:duotone>
          </a:blip>
          <a:srcRect/>
          <a:stretch/>
        </p:blipFill>
        <p:spPr>
          <a:xfrm>
            <a:off x="0" y="0"/>
            <a:ext cx="12192000" cy="6858000"/>
          </a:xfrm>
        </p:spPr>
      </p:pic>
      <p:grpSp>
        <p:nvGrpSpPr>
          <p:cNvPr id="12" name="Group 11">
            <a:extLst>
              <a:ext uri="{FF2B5EF4-FFF2-40B4-BE49-F238E27FC236}">
                <a16:creationId xmlns:a16="http://schemas.microsoft.com/office/drawing/2014/main" id="{1101DF86-6B00-49D3-9EFB-456055F79899}"/>
              </a:ext>
              <a:ext uri="{C183D7F6-B498-43B3-948B-1728B52AA6E4}">
                <adec:decorative xmlns:adec="http://schemas.microsoft.com/office/drawing/2017/decorative" val="1"/>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551A06BE-4DC9-42C3-9272-4EF3E833D5F5}"/>
                </a:ext>
                <a:ext uri="{C183D7F6-B498-43B3-948B-1728B52AA6E4}">
                  <adec:decorative xmlns:adec="http://schemas.microsoft.com/office/drawing/2017/decorative" val="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42A4A83C-0C6B-4A7C-B582-33988B027F1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6568F216-4DE5-421A-A222-041B654BB87E}"/>
                </a:ext>
                <a:ext uri="{C183D7F6-B498-43B3-948B-1728B52AA6E4}">
                  <adec:decorative xmlns:adec="http://schemas.microsoft.com/office/drawing/2017/decorative" val="1"/>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4" name="Title 3">
            <a:extLst>
              <a:ext uri="{FF2B5EF4-FFF2-40B4-BE49-F238E27FC236}">
                <a16:creationId xmlns:a16="http://schemas.microsoft.com/office/drawing/2014/main" id="{9C2EEB1E-E5B2-44FA-8D26-4D510438DDB9}"/>
              </a:ext>
            </a:extLst>
          </p:cNvPr>
          <p:cNvSpPr>
            <a:spLocks noGrp="1"/>
          </p:cNvSpPr>
          <p:nvPr>
            <p:ph type="title"/>
          </p:nvPr>
        </p:nvSpPr>
        <p:spPr>
          <a:xfrm>
            <a:off x="4506095" y="2747704"/>
            <a:ext cx="4351911" cy="1769608"/>
          </a:xfrm>
        </p:spPr>
        <p:txBody>
          <a:bodyPr>
            <a:normAutofit/>
          </a:bodyPr>
          <a:lstStyle/>
          <a:p>
            <a:r>
              <a:rPr lang="en-US" sz="4000" dirty="0">
                <a:solidFill>
                  <a:schemeClr val="bg1"/>
                </a:solidFill>
              </a:rPr>
              <a:t>Methodology</a:t>
            </a:r>
          </a:p>
        </p:txBody>
      </p:sp>
      <p:sp>
        <p:nvSpPr>
          <p:cNvPr id="19" name="Text Placeholder 2">
            <a:extLst>
              <a:ext uri="{FF2B5EF4-FFF2-40B4-BE49-F238E27FC236}">
                <a16:creationId xmlns:a16="http://schemas.microsoft.com/office/drawing/2014/main" id="{2F2E0D99-FB22-4130-AAF1-73D2822A328F}"/>
              </a:ext>
            </a:extLst>
          </p:cNvPr>
          <p:cNvSpPr txBox="1">
            <a:spLocks/>
          </p:cNvSpPr>
          <p:nvPr/>
        </p:nvSpPr>
        <p:spPr>
          <a:xfrm>
            <a:off x="4506095" y="4311052"/>
            <a:ext cx="4351912" cy="296437"/>
          </a:xfrm>
          <a:prstGeom prst="rect">
            <a:avLst/>
          </a:prstGeom>
        </p:spPr>
        <p:txBody>
          <a:bodyPr lIns="0" rIns="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6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500" dirty="0"/>
              <a:t>Methodology in the capstone project</a:t>
            </a:r>
          </a:p>
        </p:txBody>
      </p:sp>
      <p:sp>
        <p:nvSpPr>
          <p:cNvPr id="8" name="Footer Placeholder 7">
            <a:extLst>
              <a:ext uri="{FF2B5EF4-FFF2-40B4-BE49-F238E27FC236}">
                <a16:creationId xmlns:a16="http://schemas.microsoft.com/office/drawing/2014/main" id="{B534C07A-363B-4948-8546-2503B45830DC}"/>
              </a:ext>
            </a:extLst>
          </p:cNvPr>
          <p:cNvSpPr>
            <a:spLocks noGrp="1"/>
          </p:cNvSpPr>
          <p:nvPr>
            <p:ph type="ftr" sz="quarter" idx="16"/>
          </p:nvPr>
        </p:nvSpPr>
        <p:spPr/>
        <p:txBody>
          <a:bodyPr/>
          <a:lstStyle/>
          <a:p>
            <a:r>
              <a:rPr lang="en-US" dirty="0"/>
              <a:t>Linh Thuy Phung – June 2020</a:t>
            </a:r>
          </a:p>
        </p:txBody>
      </p:sp>
      <p:sp>
        <p:nvSpPr>
          <p:cNvPr id="17" name="Rectangle: Single Corner Snipped 16" descr="Footer accent box">
            <a:extLst>
              <a:ext uri="{FF2B5EF4-FFF2-40B4-BE49-F238E27FC236}">
                <a16:creationId xmlns:a16="http://schemas.microsoft.com/office/drawing/2014/main"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33A826A2-629D-4C03-98DC-98B85F5E28BF}"/>
              </a:ext>
            </a:extLst>
          </p:cNvPr>
          <p:cNvSpPr/>
          <p:nvPr/>
        </p:nvSpPr>
        <p:spPr>
          <a:xfrm>
            <a:off x="4506095" y="2080727"/>
            <a:ext cx="4351911" cy="375391"/>
          </a:xfrm>
          <a:prstGeom prst="rect">
            <a:avLst/>
          </a:prstGeom>
          <a:solidFill>
            <a:srgbClr val="8EB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7</a:t>
            </a:fld>
            <a:endParaRPr lang="en-US" dirty="0"/>
          </a:p>
        </p:txBody>
      </p:sp>
      <p:sp>
        <p:nvSpPr>
          <p:cNvPr id="2" name="Oval 1">
            <a:extLst>
              <a:ext uri="{FF2B5EF4-FFF2-40B4-BE49-F238E27FC236}">
                <a16:creationId xmlns:a16="http://schemas.microsoft.com/office/drawing/2014/main" id="{29911123-52CE-484F-8E63-D8B745A76BA9}"/>
              </a:ext>
            </a:extLst>
          </p:cNvPr>
          <p:cNvSpPr/>
          <p:nvPr/>
        </p:nvSpPr>
        <p:spPr>
          <a:xfrm>
            <a:off x="6096000" y="1763486"/>
            <a:ext cx="1116563" cy="967059"/>
          </a:xfrm>
          <a:prstGeom prst="ellipse">
            <a:avLst/>
          </a:prstGeom>
          <a:solidFill>
            <a:srgbClr val="2F3342"/>
          </a:solidFill>
          <a:ln w="57150">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6000" b="1" dirty="0">
                <a:solidFill>
                  <a:schemeClr val="accent2">
                    <a:lumMod val="75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4216006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F13A46-2E36-4C9B-90D2-3C07C2889F4C}"/>
              </a:ext>
            </a:extLst>
          </p:cNvPr>
          <p:cNvSpPr/>
          <p:nvPr/>
        </p:nvSpPr>
        <p:spPr>
          <a:xfrm>
            <a:off x="7474168" y="823452"/>
            <a:ext cx="4119716" cy="5211096"/>
          </a:xfrm>
          <a:prstGeom prst="rect">
            <a:avLst/>
          </a:prstGeom>
          <a:no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a:xfrm>
            <a:off x="599167" y="1099002"/>
            <a:ext cx="4420702" cy="573989"/>
          </a:xfrm>
        </p:spPr>
        <p:txBody>
          <a:bodyPr/>
          <a:lstStyle/>
          <a:p>
            <a:r>
              <a:rPr lang="en-US" dirty="0"/>
              <a:t>Packages and libraries</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a:xfrm>
            <a:off x="595884" y="1901669"/>
            <a:ext cx="4226024" cy="3857329"/>
          </a:xfrm>
        </p:spPr>
        <p:txBody>
          <a:bodyPr>
            <a:normAutofit fontScale="92500" lnSpcReduction="10000"/>
          </a:bodyPr>
          <a:lstStyle/>
          <a:p>
            <a:pPr>
              <a:buFont typeface="Courier New" panose="02070309020205020404" pitchFamily="49" charset="0"/>
              <a:buChar char="o"/>
            </a:pPr>
            <a:r>
              <a:rPr lang="en-US" dirty="0"/>
              <a:t>Pandas: library for data analysis</a:t>
            </a:r>
          </a:p>
          <a:p>
            <a:pPr>
              <a:buFont typeface="Courier New" panose="02070309020205020404" pitchFamily="49" charset="0"/>
              <a:buChar char="o"/>
            </a:pPr>
            <a:r>
              <a:rPr lang="en-US" dirty="0"/>
              <a:t>Requests: library to handle requests</a:t>
            </a:r>
          </a:p>
          <a:p>
            <a:pPr>
              <a:buFont typeface="Courier New" panose="02070309020205020404" pitchFamily="49" charset="0"/>
              <a:buChar char="o"/>
            </a:pPr>
            <a:r>
              <a:rPr lang="en-US" dirty="0" err="1"/>
              <a:t>BeautifulSoup</a:t>
            </a:r>
            <a:r>
              <a:rPr lang="en-US" dirty="0"/>
              <a:t>: library to parse HTML and XML documents</a:t>
            </a:r>
          </a:p>
          <a:p>
            <a:pPr>
              <a:buFont typeface="Courier New" panose="02070309020205020404" pitchFamily="49" charset="0"/>
              <a:buChar char="o"/>
            </a:pPr>
            <a:r>
              <a:rPr lang="en-US" dirty="0"/>
              <a:t>Geocoders: package to convert an address into latitude and longitude values</a:t>
            </a:r>
          </a:p>
          <a:p>
            <a:pPr>
              <a:buFont typeface="Courier New" panose="02070309020205020404" pitchFamily="49" charset="0"/>
              <a:buChar char="o"/>
            </a:pPr>
            <a:r>
              <a:rPr lang="en-US" dirty="0"/>
              <a:t>Matplotlib: library to plot chart</a:t>
            </a:r>
          </a:p>
          <a:p>
            <a:pPr>
              <a:buFont typeface="Courier New" panose="02070309020205020404" pitchFamily="49" charset="0"/>
              <a:buChar char="o"/>
            </a:pPr>
            <a:r>
              <a:rPr lang="en-US" dirty="0" err="1"/>
              <a:t>Foilum</a:t>
            </a:r>
            <a:r>
              <a:rPr lang="en-US" dirty="0"/>
              <a:t>: map rendering library</a:t>
            </a:r>
          </a:p>
          <a:p>
            <a:pPr>
              <a:buFont typeface="Courier New" panose="02070309020205020404" pitchFamily="49" charset="0"/>
              <a:buChar char="o"/>
            </a:pPr>
            <a:r>
              <a:rPr lang="en-US" dirty="0" err="1"/>
              <a:t>Kmeans</a:t>
            </a:r>
            <a:r>
              <a:rPr lang="en-US" dirty="0"/>
              <a:t> from </a:t>
            </a:r>
            <a:r>
              <a:rPr lang="en-US" dirty="0" err="1"/>
              <a:t>sklearn</a:t>
            </a:r>
            <a:r>
              <a:rPr lang="en-US" dirty="0"/>
              <a:t>: used for clustering venues</a:t>
            </a:r>
          </a:p>
        </p:txBody>
      </p:sp>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7"/>
          </p:nvPr>
        </p:nvSpPr>
        <p:spPr/>
        <p:txBody>
          <a:bodyPr/>
          <a:lstStyle/>
          <a:p>
            <a:r>
              <a:rPr lang="en-US" dirty="0"/>
              <a:t>Linh Thuy Phung – June 2020</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8"/>
          </p:nvPr>
        </p:nvSpPr>
        <p:spPr/>
        <p:txBody>
          <a:bodyPr/>
          <a:lstStyle/>
          <a:p>
            <a:fld id="{8C2E478F-E849-4A8C-AF1F-CBCC78A7CBFA}" type="slidenum">
              <a:rPr lang="en-US" smtClean="0"/>
              <a:pPr/>
              <a:t>8</a:t>
            </a:fld>
            <a:endParaRPr lang="en-US" dirty="0"/>
          </a:p>
        </p:txBody>
      </p:sp>
      <p:sp>
        <p:nvSpPr>
          <p:cNvPr id="15" name="Rectangle 14">
            <a:extLst>
              <a:ext uri="{FF2B5EF4-FFF2-40B4-BE49-F238E27FC236}">
                <a16:creationId xmlns:a16="http://schemas.microsoft.com/office/drawing/2014/main" id="{80CE9BCE-E22D-4593-8351-ECC231912E26}"/>
              </a:ext>
              <a:ext uri="{C183D7F6-B498-43B3-948B-1728B52AA6E4}">
                <adec:decorative xmlns:adec="http://schemas.microsoft.com/office/drawing/2017/decorative" val="1"/>
              </a:ext>
            </a:extLst>
          </p:cNvPr>
          <p:cNvSpPr/>
          <p:nvPr/>
        </p:nvSpPr>
        <p:spPr>
          <a:xfrm rot="10800000" flipH="1" flipV="1">
            <a:off x="6806536" y="1632473"/>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AE3A12F8-34ED-4160-A39B-9B3D0D777C15}"/>
              </a:ext>
            </a:extLst>
          </p:cNvPr>
          <p:cNvPicPr>
            <a:picLocks noChangeAspect="1"/>
          </p:cNvPicPr>
          <p:nvPr/>
        </p:nvPicPr>
        <p:blipFill>
          <a:blip r:embed="rId2"/>
          <a:stretch>
            <a:fillRect/>
          </a:stretch>
        </p:blipFill>
        <p:spPr>
          <a:xfrm>
            <a:off x="6856747" y="1672991"/>
            <a:ext cx="2634280" cy="1132877"/>
          </a:xfrm>
          <a:prstGeom prst="rect">
            <a:avLst/>
          </a:prstGeom>
        </p:spPr>
      </p:pic>
      <p:pic>
        <p:nvPicPr>
          <p:cNvPr id="19" name="Picture 18">
            <a:extLst>
              <a:ext uri="{FF2B5EF4-FFF2-40B4-BE49-F238E27FC236}">
                <a16:creationId xmlns:a16="http://schemas.microsoft.com/office/drawing/2014/main" id="{6901CA1D-91BE-4151-B681-FF8994CD6F98}"/>
              </a:ext>
            </a:extLst>
          </p:cNvPr>
          <p:cNvPicPr>
            <a:picLocks noChangeAspect="1"/>
          </p:cNvPicPr>
          <p:nvPr/>
        </p:nvPicPr>
        <p:blipFill>
          <a:blip r:embed="rId3"/>
          <a:stretch>
            <a:fillRect/>
          </a:stretch>
        </p:blipFill>
        <p:spPr>
          <a:xfrm>
            <a:off x="7081091" y="2833264"/>
            <a:ext cx="1020146" cy="1344626"/>
          </a:xfrm>
          <a:prstGeom prst="rect">
            <a:avLst/>
          </a:prstGeom>
        </p:spPr>
      </p:pic>
      <p:pic>
        <p:nvPicPr>
          <p:cNvPr id="21" name="Picture 20">
            <a:extLst>
              <a:ext uri="{FF2B5EF4-FFF2-40B4-BE49-F238E27FC236}">
                <a16:creationId xmlns:a16="http://schemas.microsoft.com/office/drawing/2014/main" id="{5741A605-6DB6-49F5-885B-85A657FB0085}"/>
              </a:ext>
            </a:extLst>
          </p:cNvPr>
          <p:cNvPicPr>
            <a:picLocks noChangeAspect="1"/>
          </p:cNvPicPr>
          <p:nvPr/>
        </p:nvPicPr>
        <p:blipFill>
          <a:blip r:embed="rId4"/>
          <a:stretch>
            <a:fillRect/>
          </a:stretch>
        </p:blipFill>
        <p:spPr>
          <a:xfrm>
            <a:off x="9610128" y="4865193"/>
            <a:ext cx="1165821" cy="1165821"/>
          </a:xfrm>
          <a:prstGeom prst="rect">
            <a:avLst/>
          </a:prstGeom>
        </p:spPr>
      </p:pic>
      <p:pic>
        <p:nvPicPr>
          <p:cNvPr id="23" name="Picture 22">
            <a:extLst>
              <a:ext uri="{FF2B5EF4-FFF2-40B4-BE49-F238E27FC236}">
                <a16:creationId xmlns:a16="http://schemas.microsoft.com/office/drawing/2014/main" id="{0B53B44D-CA59-4091-B66F-41A73714219C}"/>
              </a:ext>
            </a:extLst>
          </p:cNvPr>
          <p:cNvPicPr>
            <a:picLocks noChangeAspect="1"/>
          </p:cNvPicPr>
          <p:nvPr/>
        </p:nvPicPr>
        <p:blipFill>
          <a:blip r:embed="rId5"/>
          <a:stretch>
            <a:fillRect/>
          </a:stretch>
        </p:blipFill>
        <p:spPr>
          <a:xfrm>
            <a:off x="9093551" y="1803247"/>
            <a:ext cx="1952488" cy="1743293"/>
          </a:xfrm>
          <a:prstGeom prst="rect">
            <a:avLst/>
          </a:prstGeom>
        </p:spPr>
      </p:pic>
      <p:pic>
        <p:nvPicPr>
          <p:cNvPr id="29" name="Picture 28">
            <a:extLst>
              <a:ext uri="{FF2B5EF4-FFF2-40B4-BE49-F238E27FC236}">
                <a16:creationId xmlns:a16="http://schemas.microsoft.com/office/drawing/2014/main" id="{10384699-28C8-4686-85E8-9AC2B81E6FD8}"/>
              </a:ext>
            </a:extLst>
          </p:cNvPr>
          <p:cNvPicPr>
            <a:picLocks noChangeAspect="1"/>
          </p:cNvPicPr>
          <p:nvPr/>
        </p:nvPicPr>
        <p:blipFill>
          <a:blip r:embed="rId6"/>
          <a:stretch>
            <a:fillRect/>
          </a:stretch>
        </p:blipFill>
        <p:spPr>
          <a:xfrm>
            <a:off x="6965883" y="4969192"/>
            <a:ext cx="2104415" cy="1132877"/>
          </a:xfrm>
          <a:prstGeom prst="rect">
            <a:avLst/>
          </a:prstGeom>
        </p:spPr>
      </p:pic>
      <p:pic>
        <p:nvPicPr>
          <p:cNvPr id="31" name="Picture 30">
            <a:extLst>
              <a:ext uri="{FF2B5EF4-FFF2-40B4-BE49-F238E27FC236}">
                <a16:creationId xmlns:a16="http://schemas.microsoft.com/office/drawing/2014/main" id="{D74F6CCB-F214-4144-BC5A-0703B9081165}"/>
              </a:ext>
            </a:extLst>
          </p:cNvPr>
          <p:cNvPicPr>
            <a:picLocks noChangeAspect="1"/>
          </p:cNvPicPr>
          <p:nvPr/>
        </p:nvPicPr>
        <p:blipFill>
          <a:blip r:embed="rId7"/>
          <a:stretch>
            <a:fillRect/>
          </a:stretch>
        </p:blipFill>
        <p:spPr>
          <a:xfrm>
            <a:off x="8122245" y="3676796"/>
            <a:ext cx="2823561" cy="1089832"/>
          </a:xfrm>
          <a:prstGeom prst="rect">
            <a:avLst/>
          </a:prstGeom>
        </p:spPr>
      </p:pic>
    </p:spTree>
    <p:extLst>
      <p:ext uri="{BB962C8B-B14F-4D97-AF65-F5344CB8AC3E}">
        <p14:creationId xmlns:p14="http://schemas.microsoft.com/office/powerpoint/2010/main" val="150775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FA6EA72-8286-456D-962A-635BD29FF580}"/>
              </a:ext>
              <a:ext uri="{C183D7F6-B498-43B3-948B-1728B52AA6E4}">
                <adec:decorative xmlns:adec="http://schemas.microsoft.com/office/drawing/2017/decorative" val="1"/>
              </a:ext>
            </a:extLst>
          </p:cNvPr>
          <p:cNvSpPr/>
          <p:nvPr/>
        </p:nvSpPr>
        <p:spPr>
          <a:xfrm flipH="1">
            <a:off x="7275870" y="972457"/>
            <a:ext cx="4581913" cy="4843807"/>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08DF2641-88A5-4690-98BC-859695C8E3C8}"/>
              </a:ext>
            </a:extLst>
          </p:cNvPr>
          <p:cNvSpPr>
            <a:spLocks noGrp="1"/>
          </p:cNvSpPr>
          <p:nvPr>
            <p:ph type="ftr" sz="quarter" idx="10"/>
          </p:nvPr>
        </p:nvSpPr>
        <p:spPr/>
        <p:txBody>
          <a:bodyPr/>
          <a:lstStyle/>
          <a:p>
            <a:r>
              <a:rPr lang="en-US" dirty="0"/>
              <a:t>Linh Thuy Phung – June 2020</a:t>
            </a:r>
          </a:p>
        </p:txBody>
      </p:sp>
      <p:sp>
        <p:nvSpPr>
          <p:cNvPr id="3" name="Slide Number Placeholder 2">
            <a:extLst>
              <a:ext uri="{FF2B5EF4-FFF2-40B4-BE49-F238E27FC236}">
                <a16:creationId xmlns:a16="http://schemas.microsoft.com/office/drawing/2014/main" id="{C6CF05E3-FE3F-45C6-A2C5-9F5408F4F812}"/>
              </a:ext>
            </a:extLst>
          </p:cNvPr>
          <p:cNvSpPr>
            <a:spLocks noGrp="1"/>
          </p:cNvSpPr>
          <p:nvPr>
            <p:ph type="sldNum" sz="quarter" idx="11"/>
          </p:nvPr>
        </p:nvSpPr>
        <p:spPr/>
        <p:txBody>
          <a:bodyPr/>
          <a:lstStyle/>
          <a:p>
            <a:fld id="{8C2E478F-E849-4A8C-AF1F-CBCC78A7CBFA}" type="slidenum">
              <a:rPr lang="en-US" smtClean="0"/>
              <a:pPr/>
              <a:t>9</a:t>
            </a:fld>
            <a:endParaRPr lang="en-US" dirty="0"/>
          </a:p>
        </p:txBody>
      </p:sp>
      <p:grpSp>
        <p:nvGrpSpPr>
          <p:cNvPr id="31" name="Group 21">
            <a:extLst>
              <a:ext uri="{FF2B5EF4-FFF2-40B4-BE49-F238E27FC236}">
                <a16:creationId xmlns:a16="http://schemas.microsoft.com/office/drawing/2014/main" id="{E2D49A1D-0C93-4BB1-BC59-82B9BB06A5C8}"/>
              </a:ext>
            </a:extLst>
          </p:cNvPr>
          <p:cNvGrpSpPr>
            <a:grpSpLocks/>
          </p:cNvGrpSpPr>
          <p:nvPr/>
        </p:nvGrpSpPr>
        <p:grpSpPr bwMode="auto">
          <a:xfrm>
            <a:off x="1112180" y="1159782"/>
            <a:ext cx="4708526" cy="2400300"/>
            <a:chOff x="1341" y="1558"/>
            <a:chExt cx="2966" cy="1512"/>
          </a:xfrm>
        </p:grpSpPr>
        <p:sp>
          <p:nvSpPr>
            <p:cNvPr id="32" name="Oval 14">
              <a:extLst>
                <a:ext uri="{FF2B5EF4-FFF2-40B4-BE49-F238E27FC236}">
                  <a16:creationId xmlns:a16="http://schemas.microsoft.com/office/drawing/2014/main" id="{BA6FB62D-E14D-4F61-9D7D-90825BA27A8F}"/>
                </a:ext>
              </a:extLst>
            </p:cNvPr>
            <p:cNvSpPr>
              <a:spLocks noChangeArrowheads="1"/>
            </p:cNvSpPr>
            <p:nvPr/>
          </p:nvSpPr>
          <p:spPr bwMode="auto">
            <a:xfrm>
              <a:off x="2217" y="2572"/>
              <a:ext cx="465" cy="498"/>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2</a:t>
              </a:r>
            </a:p>
          </p:txBody>
        </p:sp>
        <p:sp>
          <p:nvSpPr>
            <p:cNvPr id="33" name="Line 4">
              <a:extLst>
                <a:ext uri="{FF2B5EF4-FFF2-40B4-BE49-F238E27FC236}">
                  <a16:creationId xmlns:a16="http://schemas.microsoft.com/office/drawing/2014/main" id="{F2E61320-8A26-4CA7-9187-614855A76B36}"/>
                </a:ext>
              </a:extLst>
            </p:cNvPr>
            <p:cNvSpPr>
              <a:spLocks noChangeShapeType="1"/>
            </p:cNvSpPr>
            <p:nvPr/>
          </p:nvSpPr>
          <p:spPr bwMode="auto">
            <a:xfrm flipH="1">
              <a:off x="1653" y="1586"/>
              <a:ext cx="510" cy="9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dirty="0">
                <a:solidFill>
                  <a:srgbClr val="646464"/>
                </a:solidFill>
              </a:endParaRPr>
            </a:p>
          </p:txBody>
        </p:sp>
        <p:sp>
          <p:nvSpPr>
            <p:cNvPr id="34" name="Line 5">
              <a:extLst>
                <a:ext uri="{FF2B5EF4-FFF2-40B4-BE49-F238E27FC236}">
                  <a16:creationId xmlns:a16="http://schemas.microsoft.com/office/drawing/2014/main" id="{22DBCCBF-C570-4C70-BB2D-71C0A2DEFB2B}"/>
                </a:ext>
              </a:extLst>
            </p:cNvPr>
            <p:cNvSpPr>
              <a:spLocks noChangeShapeType="1"/>
            </p:cNvSpPr>
            <p:nvPr/>
          </p:nvSpPr>
          <p:spPr bwMode="auto">
            <a:xfrm flipH="1" flipV="1">
              <a:off x="3167" y="1586"/>
              <a:ext cx="130" cy="986"/>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6" name="Line 7">
              <a:extLst>
                <a:ext uri="{FF2B5EF4-FFF2-40B4-BE49-F238E27FC236}">
                  <a16:creationId xmlns:a16="http://schemas.microsoft.com/office/drawing/2014/main" id="{F629996B-3791-41AA-B9F8-2F5307333CCB}"/>
                </a:ext>
              </a:extLst>
            </p:cNvPr>
            <p:cNvSpPr>
              <a:spLocks noChangeShapeType="1"/>
            </p:cNvSpPr>
            <p:nvPr/>
          </p:nvSpPr>
          <p:spPr bwMode="auto">
            <a:xfrm flipV="1">
              <a:off x="2471" y="1586"/>
              <a:ext cx="173" cy="935"/>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37" name="Line 8">
              <a:extLst>
                <a:ext uri="{FF2B5EF4-FFF2-40B4-BE49-F238E27FC236}">
                  <a16:creationId xmlns:a16="http://schemas.microsoft.com/office/drawing/2014/main" id="{526BE452-6BDF-460E-A1D6-76CC19A0CA9A}"/>
                </a:ext>
              </a:extLst>
            </p:cNvPr>
            <p:cNvSpPr>
              <a:spLocks noChangeShapeType="1"/>
            </p:cNvSpPr>
            <p:nvPr/>
          </p:nvSpPr>
          <p:spPr bwMode="auto">
            <a:xfrm>
              <a:off x="3571" y="1576"/>
              <a:ext cx="410" cy="824"/>
            </a:xfrm>
            <a:prstGeom prst="line">
              <a:avLst/>
            </a:prstGeom>
            <a:noFill/>
            <a:ln w="6350">
              <a:solidFill>
                <a:srgbClr val="646464"/>
              </a:solidFill>
              <a:round/>
              <a:headEnd type="none" w="sm" len="sm"/>
              <a:tailEnd type="none" w="sm" len="sm"/>
            </a:ln>
          </p:spPr>
          <p:txBody>
            <a:bodyPr lIns="45720" rIns="45720" anchor="ctr" anchorCtr="1"/>
            <a:lstStyle/>
            <a:p>
              <a:pPr algn="ctr" fontAlgn="base">
                <a:spcBef>
                  <a:spcPct val="0"/>
                </a:spcBef>
                <a:spcAft>
                  <a:spcPct val="0"/>
                </a:spcAft>
              </a:pPr>
              <a:endParaRPr lang="en-US" sz="1600">
                <a:solidFill>
                  <a:srgbClr val="646464"/>
                </a:solidFill>
              </a:endParaRPr>
            </a:p>
          </p:txBody>
        </p:sp>
        <p:sp>
          <p:nvSpPr>
            <p:cNvPr id="40" name="Oval 12">
              <a:extLst>
                <a:ext uri="{FF2B5EF4-FFF2-40B4-BE49-F238E27FC236}">
                  <a16:creationId xmlns:a16="http://schemas.microsoft.com/office/drawing/2014/main" id="{090D636F-949D-4B28-8D88-D3B2BE2D2C52}"/>
                </a:ext>
              </a:extLst>
            </p:cNvPr>
            <p:cNvSpPr>
              <a:spLocks noChangeArrowheads="1"/>
            </p:cNvSpPr>
            <p:nvPr/>
          </p:nvSpPr>
          <p:spPr bwMode="auto">
            <a:xfrm>
              <a:off x="3065" y="2562"/>
              <a:ext cx="465" cy="499"/>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3</a:t>
              </a:r>
            </a:p>
          </p:txBody>
        </p:sp>
        <p:sp>
          <p:nvSpPr>
            <p:cNvPr id="43" name="Rectangle 20">
              <a:extLst>
                <a:ext uri="{FF2B5EF4-FFF2-40B4-BE49-F238E27FC236}">
                  <a16:creationId xmlns:a16="http://schemas.microsoft.com/office/drawing/2014/main" id="{B4F39B15-2DB1-4ABE-8CDA-355B51B683EB}"/>
                </a:ext>
              </a:extLst>
            </p:cNvPr>
            <p:cNvSpPr>
              <a:spLocks noChangeArrowheads="1"/>
            </p:cNvSpPr>
            <p:nvPr/>
          </p:nvSpPr>
          <p:spPr bwMode="auto">
            <a:xfrm>
              <a:off x="1936" y="1558"/>
              <a:ext cx="1880" cy="57"/>
            </a:xfrm>
            <a:prstGeom prst="rect">
              <a:avLst/>
            </a:prstGeom>
            <a:solidFill>
              <a:srgbClr val="CCCCCC"/>
            </a:solidFill>
            <a:ln w="6350">
              <a:noFill/>
              <a:miter lim="800000"/>
              <a:headEnd/>
              <a:tailEnd/>
            </a:ln>
          </p:spPr>
          <p:txBody>
            <a:bodyPr wrap="none" lIns="45720" rIns="45720" anchor="ctr" anchorCtr="1"/>
            <a:lstStyle/>
            <a:p>
              <a:pPr algn="ctr" fontAlgn="base">
                <a:spcBef>
                  <a:spcPct val="0"/>
                </a:spcBef>
                <a:spcAft>
                  <a:spcPct val="0"/>
                </a:spcAft>
              </a:pPr>
              <a:endParaRPr lang="en-US" sz="1600" dirty="0">
                <a:solidFill>
                  <a:srgbClr val="FFFFFF"/>
                </a:solidFill>
              </a:endParaRPr>
            </a:p>
          </p:txBody>
        </p:sp>
        <p:sp>
          <p:nvSpPr>
            <p:cNvPr id="44" name="Oval 21">
              <a:extLst>
                <a:ext uri="{FF2B5EF4-FFF2-40B4-BE49-F238E27FC236}">
                  <a16:creationId xmlns:a16="http://schemas.microsoft.com/office/drawing/2014/main" id="{6F45C516-6FE0-4608-BAE1-D5B8CDE26FE1}"/>
                </a:ext>
              </a:extLst>
            </p:cNvPr>
            <p:cNvSpPr>
              <a:spLocks noChangeArrowheads="1"/>
            </p:cNvSpPr>
            <p:nvPr/>
          </p:nvSpPr>
          <p:spPr bwMode="auto">
            <a:xfrm>
              <a:off x="3842" y="2373"/>
              <a:ext cx="465" cy="499"/>
            </a:xfrm>
            <a:prstGeom prst="ellipse">
              <a:avLst/>
            </a:prstGeom>
            <a:solidFill>
              <a:schemeClr val="tx2">
                <a:lumMod val="20000"/>
                <a:lumOff val="80000"/>
              </a:schemeClr>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4</a:t>
              </a:r>
            </a:p>
          </p:txBody>
        </p:sp>
        <p:sp>
          <p:nvSpPr>
            <p:cNvPr id="45" name="Oval 22">
              <a:extLst>
                <a:ext uri="{FF2B5EF4-FFF2-40B4-BE49-F238E27FC236}">
                  <a16:creationId xmlns:a16="http://schemas.microsoft.com/office/drawing/2014/main" id="{5BAAC285-7C2B-4EFD-AF64-EF07DD2E2699}"/>
                </a:ext>
              </a:extLst>
            </p:cNvPr>
            <p:cNvSpPr>
              <a:spLocks noChangeArrowheads="1"/>
            </p:cNvSpPr>
            <p:nvPr/>
          </p:nvSpPr>
          <p:spPr bwMode="auto">
            <a:xfrm>
              <a:off x="1341" y="2380"/>
              <a:ext cx="473" cy="507"/>
            </a:xfrm>
            <a:prstGeom prst="ellipse">
              <a:avLst/>
            </a:prstGeom>
            <a:solidFill>
              <a:schemeClr val="accent1"/>
            </a:solidFill>
            <a:ln w="6350">
              <a:noFill/>
              <a:round/>
              <a:headEnd/>
              <a:tailEnd/>
            </a:ln>
          </p:spPr>
          <p:txBody>
            <a:bodyPr wrap="none" lIns="45720" rIns="45720" anchor="ctr" anchorCtr="1"/>
            <a:lstStyle/>
            <a:p>
              <a:pPr algn="ctr" fontAlgn="base">
                <a:spcBef>
                  <a:spcPct val="0"/>
                </a:spcBef>
                <a:spcAft>
                  <a:spcPct val="0"/>
                </a:spcAft>
              </a:pPr>
              <a:r>
                <a:rPr lang="en-US" sz="1600" dirty="0">
                  <a:solidFill>
                    <a:srgbClr val="646464"/>
                  </a:solidFill>
                </a:rPr>
                <a:t>Step 1</a:t>
              </a:r>
            </a:p>
          </p:txBody>
        </p:sp>
        <p:sp>
          <p:nvSpPr>
            <p:cNvPr id="46" name="Line 23">
              <a:extLst>
                <a:ext uri="{FF2B5EF4-FFF2-40B4-BE49-F238E27FC236}">
                  <a16:creationId xmlns:a16="http://schemas.microsoft.com/office/drawing/2014/main" id="{1841E5E2-4CB9-4E18-8E06-8B234F0DA752}"/>
                </a:ext>
              </a:extLst>
            </p:cNvPr>
            <p:cNvSpPr>
              <a:spLocks noChangeShapeType="1"/>
            </p:cNvSpPr>
            <p:nvPr/>
          </p:nvSpPr>
          <p:spPr bwMode="auto">
            <a:xfrm>
              <a:off x="1839" y="2741"/>
              <a:ext cx="306" cy="94"/>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47" name="Line 24">
              <a:extLst>
                <a:ext uri="{FF2B5EF4-FFF2-40B4-BE49-F238E27FC236}">
                  <a16:creationId xmlns:a16="http://schemas.microsoft.com/office/drawing/2014/main" id="{5EBF4535-760F-415A-A30B-3E264AC0C719}"/>
                </a:ext>
              </a:extLst>
            </p:cNvPr>
            <p:cNvSpPr>
              <a:spLocks noChangeShapeType="1"/>
            </p:cNvSpPr>
            <p:nvPr/>
          </p:nvSpPr>
          <p:spPr bwMode="auto">
            <a:xfrm flipV="1">
              <a:off x="3548" y="2741"/>
              <a:ext cx="294" cy="116"/>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dirty="0">
                <a:solidFill>
                  <a:srgbClr val="646464"/>
                </a:solidFill>
              </a:endParaRPr>
            </a:p>
          </p:txBody>
        </p:sp>
      </p:grpSp>
      <p:sp>
        <p:nvSpPr>
          <p:cNvPr id="48" name="Line 23">
            <a:extLst>
              <a:ext uri="{FF2B5EF4-FFF2-40B4-BE49-F238E27FC236}">
                <a16:creationId xmlns:a16="http://schemas.microsoft.com/office/drawing/2014/main" id="{4BEEE398-BA90-49AF-8D63-420E81643D80}"/>
              </a:ext>
            </a:extLst>
          </p:cNvPr>
          <p:cNvSpPr>
            <a:spLocks noChangeShapeType="1"/>
          </p:cNvSpPr>
          <p:nvPr/>
        </p:nvSpPr>
        <p:spPr bwMode="auto">
          <a:xfrm>
            <a:off x="3324238" y="3254521"/>
            <a:ext cx="449507" cy="15049"/>
          </a:xfrm>
          <a:prstGeom prst="line">
            <a:avLst/>
          </a:prstGeom>
          <a:noFill/>
          <a:ln w="6350">
            <a:solidFill>
              <a:srgbClr val="646464"/>
            </a:solidFill>
            <a:round/>
            <a:headEnd/>
            <a:tailEnd type="triangle" w="lg" len="med"/>
          </a:ln>
        </p:spPr>
        <p:txBody>
          <a:bodyPr wrap="none" lIns="36000" tIns="36000" rIns="36000" bIns="36000" anchor="ctr"/>
          <a:lstStyle/>
          <a:p>
            <a:pPr algn="ctr" fontAlgn="base">
              <a:spcBef>
                <a:spcPct val="0"/>
              </a:spcBef>
              <a:spcAft>
                <a:spcPct val="0"/>
              </a:spcAft>
            </a:pPr>
            <a:endParaRPr lang="en-US" sz="1600">
              <a:solidFill>
                <a:srgbClr val="646464"/>
              </a:solidFill>
            </a:endParaRPr>
          </a:p>
        </p:txBody>
      </p:sp>
      <p:sp>
        <p:nvSpPr>
          <p:cNvPr id="54" name="Speech Bubble: Rectangle 53">
            <a:extLst>
              <a:ext uri="{FF2B5EF4-FFF2-40B4-BE49-F238E27FC236}">
                <a16:creationId xmlns:a16="http://schemas.microsoft.com/office/drawing/2014/main" id="{3E33A3AA-7C8D-401C-9FB3-E355C0400AAB}"/>
              </a:ext>
            </a:extLst>
          </p:cNvPr>
          <p:cNvSpPr/>
          <p:nvPr/>
        </p:nvSpPr>
        <p:spPr>
          <a:xfrm rot="10800000">
            <a:off x="1017036" y="4203742"/>
            <a:ext cx="4906653" cy="1907259"/>
          </a:xfrm>
          <a:prstGeom prst="wedgeRectCallout">
            <a:avLst>
              <a:gd name="adj1" fmla="val 40173"/>
              <a:gd name="adj2" fmla="val 93893"/>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F1E19A9-ECDA-4C02-81CB-8A9043BEE99F}"/>
              </a:ext>
            </a:extLst>
          </p:cNvPr>
          <p:cNvSpPr/>
          <p:nvPr/>
        </p:nvSpPr>
        <p:spPr>
          <a:xfrm>
            <a:off x="1168510" y="4276866"/>
            <a:ext cx="4787744" cy="1754326"/>
          </a:xfrm>
          <a:prstGeom prst="rect">
            <a:avLst/>
          </a:prstGeom>
        </p:spPr>
        <p:txBody>
          <a:bodyPr wrap="square">
            <a:spAutoFit/>
          </a:bodyPr>
          <a:lstStyle/>
          <a:p>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We shall use the link: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https://en.wikipedia.org/wiki/Category:Districts_of_Hanoi</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 </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from Wikipedia to extract the list of neighborhoods in Hanoi with Requests and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BeautifulSoup</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After that, a new </a:t>
            </a:r>
            <a:r>
              <a:rPr lang="en-US"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dataframe</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will be created from the list using pandas library. </a:t>
            </a:r>
            <a:endParaRPr lang="en-US" dirty="0">
              <a:solidFill>
                <a:schemeClr val="bg1"/>
              </a:solidFill>
            </a:endParaRPr>
          </a:p>
        </p:txBody>
      </p:sp>
      <p:sp>
        <p:nvSpPr>
          <p:cNvPr id="57" name="Rectangle 56">
            <a:extLst>
              <a:ext uri="{FF2B5EF4-FFF2-40B4-BE49-F238E27FC236}">
                <a16:creationId xmlns:a16="http://schemas.microsoft.com/office/drawing/2014/main" id="{9482BC77-267A-46D9-BA6E-228C04D8EE8C}"/>
              </a:ext>
              <a:ext uri="{C183D7F6-B498-43B3-948B-1728B52AA6E4}">
                <adec:decorative xmlns:adec="http://schemas.microsoft.com/office/drawing/2017/decorative" val="1"/>
              </a:ext>
            </a:extLst>
          </p:cNvPr>
          <p:cNvSpPr/>
          <p:nvPr/>
        </p:nvSpPr>
        <p:spPr>
          <a:xfrm rot="10800000" flipH="1" flipV="1">
            <a:off x="6821846" y="1337732"/>
            <a:ext cx="4811510"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9E47193-E839-43AB-955B-8DC884E1E4CE}"/>
              </a:ext>
            </a:extLst>
          </p:cNvPr>
          <p:cNvSpPr>
            <a:spLocks noGrp="1"/>
          </p:cNvSpPr>
          <p:nvPr>
            <p:ph type="title"/>
          </p:nvPr>
        </p:nvSpPr>
        <p:spPr/>
        <p:txBody>
          <a:bodyPr/>
          <a:lstStyle/>
          <a:p>
            <a:r>
              <a:rPr lang="en-US" dirty="0"/>
              <a:t>Step by step to the result</a:t>
            </a:r>
          </a:p>
        </p:txBody>
      </p:sp>
      <p:graphicFrame>
        <p:nvGraphicFramePr>
          <p:cNvPr id="22" name="Table 2">
            <a:extLst>
              <a:ext uri="{FF2B5EF4-FFF2-40B4-BE49-F238E27FC236}">
                <a16:creationId xmlns:a16="http://schemas.microsoft.com/office/drawing/2014/main" id="{E4552BDB-B549-4888-8930-CAF06952B3DB}"/>
              </a:ext>
            </a:extLst>
          </p:cNvPr>
          <p:cNvGraphicFramePr>
            <a:graphicFrameLocks noGrp="1"/>
          </p:cNvGraphicFramePr>
          <p:nvPr>
            <p:ph idx="1"/>
            <p:extLst>
              <p:ext uri="{D42A27DB-BD31-4B8C-83A1-F6EECF244321}">
                <p14:modId xmlns:p14="http://schemas.microsoft.com/office/powerpoint/2010/main" val="4277488257"/>
              </p:ext>
            </p:extLst>
          </p:nvPr>
        </p:nvGraphicFramePr>
        <p:xfrm>
          <a:off x="6596016" y="1831793"/>
          <a:ext cx="4444042" cy="4622500"/>
        </p:xfrm>
        <a:graphic>
          <a:graphicData uri="http://schemas.openxmlformats.org/drawingml/2006/table">
            <a:tbl>
              <a:tblPr firstRow="1" bandRow="1">
                <a:effectLst>
                  <a:outerShdw blurRad="63500" sx="102000" sy="102000" algn="ctr" rotWithShape="0">
                    <a:srgbClr val="C0F400">
                      <a:alpha val="20000"/>
                    </a:srgbClr>
                  </a:outerShdw>
                </a:effectLst>
                <a:tableStyleId>{5C22544A-7EE6-4342-B048-85BDC9FD1C3A}</a:tableStyleId>
              </a:tblPr>
              <a:tblGrid>
                <a:gridCol w="1251029">
                  <a:extLst>
                    <a:ext uri="{9D8B030D-6E8A-4147-A177-3AD203B41FA5}">
                      <a16:colId xmlns:a16="http://schemas.microsoft.com/office/drawing/2014/main" val="2481577866"/>
                    </a:ext>
                  </a:extLst>
                </a:gridCol>
                <a:gridCol w="3193013">
                  <a:extLst>
                    <a:ext uri="{9D8B030D-6E8A-4147-A177-3AD203B41FA5}">
                      <a16:colId xmlns:a16="http://schemas.microsoft.com/office/drawing/2014/main" val="2836427615"/>
                    </a:ext>
                  </a:extLst>
                </a:gridCol>
              </a:tblGrid>
              <a:tr h="426074">
                <a:tc>
                  <a:txBody>
                    <a:bodyPr/>
                    <a:lstStyle/>
                    <a:p>
                      <a:pPr algn="ctr"/>
                      <a:endParaRPr lang="ru-RU" sz="2400" b="1" i="0" dirty="0">
                        <a:solidFill>
                          <a:srgbClr val="2F3342"/>
                        </a:solidFill>
                        <a:latin typeface="Gill Sans" panose="020B0502020104020203" pitchFamily="34" charset="-79"/>
                        <a:ea typeface="Roboto Black" panose="02000000000000000000" pitchFamily="2" charset="0"/>
                        <a:cs typeface="Gill Sans" panose="020B0502020104020203" pitchFamily="34" charset="-79"/>
                      </a:endParaRPr>
                    </a:p>
                  </a:txBody>
                  <a:tcPr marL="67637" marR="67637" marT="34995" marB="34995" anchor="ctr">
                    <a:solidFill>
                      <a:schemeClr val="bg1"/>
                    </a:solidFill>
                  </a:tcPr>
                </a:tc>
                <a:tc>
                  <a:txBody>
                    <a:bodyPr/>
                    <a:lstStyle/>
                    <a:p>
                      <a:pPr algn="ctr"/>
                      <a:r>
                        <a:rPr lang="en-US" sz="2400" dirty="0">
                          <a:solidFill>
                            <a:srgbClr val="2F3342"/>
                          </a:solidFill>
                        </a:rPr>
                        <a:t>Neighborhood</a:t>
                      </a:r>
                      <a:endParaRPr lang="ru-RU" sz="2400" b="1" i="0" dirty="0">
                        <a:solidFill>
                          <a:srgbClr val="2F3342"/>
                        </a:solidFill>
                        <a:latin typeface="Gill Sans" panose="020B0502020104020203" pitchFamily="34" charset="-79"/>
                        <a:ea typeface="Roboto Black" panose="02000000000000000000" pitchFamily="2" charset="0"/>
                        <a:cs typeface="Gill Sans" panose="020B0502020104020203" pitchFamily="34" charset="-79"/>
                      </a:endParaRPr>
                    </a:p>
                  </a:txBody>
                  <a:tcPr marL="67637" marR="67637" marT="34995" marB="34995" anchor="ctr">
                    <a:solidFill>
                      <a:schemeClr val="bg1"/>
                    </a:solidFill>
                  </a:tcPr>
                </a:tc>
                <a:extLst>
                  <a:ext uri="{0D108BD9-81ED-4DB2-BD59-A6C34878D82A}">
                    <a16:rowId xmlns:a16="http://schemas.microsoft.com/office/drawing/2014/main" val="983420419"/>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0</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Ba </a:t>
                      </a:r>
                      <a:r>
                        <a:rPr lang="en-US" sz="1800" dirty="0" err="1">
                          <a:solidFill>
                            <a:schemeClr val="bg1"/>
                          </a:solidFill>
                          <a:latin typeface="Arial" panose="020B0604020202020204" pitchFamily="34" charset="0"/>
                          <a:cs typeface="Arial" panose="020B0604020202020204" pitchFamily="34" charset="0"/>
                        </a:rPr>
                        <a:t>Đình</a:t>
                      </a:r>
                      <a:r>
                        <a:rPr lang="en-US" sz="1800" dirty="0">
                          <a:solidFill>
                            <a:schemeClr val="bg1"/>
                          </a:solidFill>
                          <a:latin typeface="Arial" panose="020B0604020202020204" pitchFamily="34" charset="0"/>
                          <a:cs typeface="Arial" panose="020B0604020202020204" pitchFamily="34" charset="0"/>
                        </a:rPr>
                        <a:t> </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3883246291"/>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1</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Ba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Vì</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3502607855"/>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2</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Bắc</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Từ</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Liêm</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3557125802"/>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3</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Cầu</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Giấy</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1055255528"/>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4</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Ch</a:t>
                      </a:r>
                      <a:r>
                        <a:rPr lang="vi-VN"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ư</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ơng</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Mỹ</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1449646690"/>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5</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Đan</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Ph</a:t>
                      </a:r>
                      <a:r>
                        <a:rPr lang="vi-VN"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ư</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ợng</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1173117077"/>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6</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Đông</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Anh</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43970745"/>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7</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Đống</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Đa</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1663314759"/>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8</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Gia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Lâm</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2140017491"/>
                  </a:ext>
                </a:extLst>
              </a:tr>
              <a:tr h="418675">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9</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Hà</a:t>
                      </a:r>
                      <a:r>
                        <a:rPr lang="en-US" sz="1800" b="0" i="0" dirty="0">
                          <a:solidFill>
                            <a:schemeClr val="bg1"/>
                          </a:solidFill>
                          <a:latin typeface="Arial" panose="020B0604020202020204" pitchFamily="34" charset="0"/>
                          <a:ea typeface="Roboto Light" panose="02000000000000000000" pitchFamily="2" charset="0"/>
                          <a:cs typeface="Arial" panose="020B0604020202020204" pitchFamily="34" charset="0"/>
                        </a:rPr>
                        <a:t> </a:t>
                      </a:r>
                      <a:r>
                        <a:rPr lang="en-US" sz="1800" b="0" i="0" dirty="0" err="1">
                          <a:solidFill>
                            <a:schemeClr val="bg1"/>
                          </a:solidFill>
                          <a:latin typeface="Arial" panose="020B0604020202020204" pitchFamily="34" charset="0"/>
                          <a:ea typeface="Roboto Light" panose="02000000000000000000" pitchFamily="2" charset="0"/>
                          <a:cs typeface="Arial" panose="020B0604020202020204" pitchFamily="34" charset="0"/>
                        </a:rPr>
                        <a:t>Đông</a:t>
                      </a:r>
                      <a:endParaRPr lang="ru-RU" sz="1800" b="0" i="0" dirty="0">
                        <a:solidFill>
                          <a:schemeClr val="bg1"/>
                        </a:solidFill>
                        <a:latin typeface="Arial" panose="020B0604020202020204" pitchFamily="34" charset="0"/>
                        <a:ea typeface="Roboto Light" panose="02000000000000000000" pitchFamily="2" charset="0"/>
                        <a:cs typeface="Arial" panose="020B0604020202020204" pitchFamily="34" charset="0"/>
                      </a:endParaRPr>
                    </a:p>
                  </a:txBody>
                  <a:tcPr marL="64642" marR="64642" marT="34995" marB="34995" anchor="ctr">
                    <a:solidFill>
                      <a:srgbClr val="2F3342"/>
                    </a:solidFill>
                  </a:tcPr>
                </a:tc>
                <a:extLst>
                  <a:ext uri="{0D108BD9-81ED-4DB2-BD59-A6C34878D82A}">
                    <a16:rowId xmlns:a16="http://schemas.microsoft.com/office/drawing/2014/main" val="3143105711"/>
                  </a:ext>
                </a:extLst>
              </a:tr>
            </a:tbl>
          </a:graphicData>
        </a:graphic>
      </p:graphicFrame>
    </p:spTree>
    <p:extLst>
      <p:ext uri="{BB962C8B-B14F-4D97-AF65-F5344CB8AC3E}">
        <p14:creationId xmlns:p14="http://schemas.microsoft.com/office/powerpoint/2010/main" val="2779095684"/>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357351_Dark modernist presentation_mlw -v2" id="{02C8D846-7DC8-4EFF-94D8-823DF779E3A7}" vid="{402D83F6-A512-43E7-B905-390BB489C0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1340EA-4D3D-470F-B5D6-C0F623079401}">
  <ds:schemaRef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1B834546-CF5A-40F0-B105-33C88EC05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A0F1FB-B1B3-48EC-BFEE-FC0094A34C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1196</Words>
  <Application>Microsoft Office PowerPoint</Application>
  <PresentationFormat>Widescreen</PresentationFormat>
  <Paragraphs>176</Paragraphs>
  <Slides>17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Courier New</vt:lpstr>
      <vt:lpstr>Gill Sans</vt:lpstr>
      <vt:lpstr>Office Theme</vt:lpstr>
      <vt:lpstr>IBM APPlied data science  capstone project</vt:lpstr>
      <vt:lpstr>contents</vt:lpstr>
      <vt:lpstr>Introduction</vt:lpstr>
      <vt:lpstr>Why choose Hanoi ?</vt:lpstr>
      <vt:lpstr>Business problem</vt:lpstr>
      <vt:lpstr>Title</vt:lpstr>
      <vt:lpstr>Methodology</vt:lpstr>
      <vt:lpstr>Packages and libraries</vt:lpstr>
      <vt:lpstr>Step by step to the result</vt:lpstr>
      <vt:lpstr>Step by step to the result</vt:lpstr>
      <vt:lpstr>Step by step to the result</vt:lpstr>
      <vt:lpstr>Step by step to the result</vt:lpstr>
      <vt:lpstr>results</vt:lpstr>
      <vt:lpstr>PowerPoint Presentation</vt:lpstr>
      <vt:lpstr>summary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2020-06-29T06:47:45Z</dcterms:created>
  <dcterms:modified xsi:type="dcterms:W3CDTF">2020-07-02T15:15:39Z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